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5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5"/>
  </p:notesMasterIdLst>
  <p:sldIdLst>
    <p:sldId id="256" r:id="rId2"/>
    <p:sldId id="443" r:id="rId3"/>
    <p:sldId id="394" r:id="rId4"/>
    <p:sldId id="465" r:id="rId5"/>
    <p:sldId id="445" r:id="rId6"/>
    <p:sldId id="478" r:id="rId7"/>
    <p:sldId id="479" r:id="rId8"/>
    <p:sldId id="480" r:id="rId9"/>
    <p:sldId id="504" r:id="rId10"/>
    <p:sldId id="495" r:id="rId11"/>
    <p:sldId id="498" r:id="rId12"/>
    <p:sldId id="499" r:id="rId13"/>
    <p:sldId id="500" r:id="rId14"/>
    <p:sldId id="501" r:id="rId15"/>
    <p:sldId id="502" r:id="rId16"/>
    <p:sldId id="469" r:id="rId17"/>
    <p:sldId id="474" r:id="rId18"/>
    <p:sldId id="489" r:id="rId19"/>
    <p:sldId id="460" r:id="rId20"/>
    <p:sldId id="397" r:id="rId21"/>
    <p:sldId id="463" r:id="rId22"/>
    <p:sldId id="444" r:id="rId23"/>
    <p:sldId id="434" r:id="rId24"/>
    <p:sldId id="473" r:id="rId25"/>
    <p:sldId id="476" r:id="rId26"/>
    <p:sldId id="461" r:id="rId27"/>
    <p:sldId id="400" r:id="rId28"/>
    <p:sldId id="475" r:id="rId29"/>
    <p:sldId id="437" r:id="rId30"/>
    <p:sldId id="435" r:id="rId31"/>
    <p:sldId id="426" r:id="rId32"/>
    <p:sldId id="421" r:id="rId33"/>
    <p:sldId id="415" r:id="rId34"/>
    <p:sldId id="506" r:id="rId35"/>
    <p:sldId id="507" r:id="rId36"/>
    <p:sldId id="481" r:id="rId37"/>
    <p:sldId id="259" r:id="rId38"/>
    <p:sldId id="261" r:id="rId39"/>
    <p:sldId id="262" r:id="rId40"/>
    <p:sldId id="264" r:id="rId41"/>
    <p:sldId id="505" r:id="rId42"/>
    <p:sldId id="330" r:id="rId43"/>
    <p:sldId id="472" r:id="rId4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6A5D0BE-F4FC-4A10-89FE-E5E96F5E7D5C}" v="2" dt="2025-02-05T12:59:45.93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4" autoAdjust="0"/>
    <p:restoredTop sz="94660"/>
  </p:normalViewPr>
  <p:slideViewPr>
    <p:cSldViewPr>
      <p:cViewPr varScale="1">
        <p:scale>
          <a:sx n="74" d="100"/>
          <a:sy n="74" d="100"/>
        </p:scale>
        <p:origin x="1742" y="28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50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microsoft.com/office/2015/10/relationships/revisionInfo" Target="revisionInfo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om Hall" userId="2c1433404a405a7d" providerId="LiveId" clId="{76A5D0BE-F4FC-4A10-89FE-E5E96F5E7D5C}"/>
    <pc:docChg chg="custSel addSld delSld modSld">
      <pc:chgData name="Tom Hall" userId="2c1433404a405a7d" providerId="LiveId" clId="{76A5D0BE-F4FC-4A10-89FE-E5E96F5E7D5C}" dt="2025-02-05T12:59:54.834" v="49" actId="2696"/>
      <pc:docMkLst>
        <pc:docMk/>
      </pc:docMkLst>
      <pc:sldChg chg="del">
        <pc:chgData name="Tom Hall" userId="2c1433404a405a7d" providerId="LiveId" clId="{76A5D0BE-F4FC-4A10-89FE-E5E96F5E7D5C}" dt="2025-02-05T12:59:54.834" v="49" actId="2696"/>
        <pc:sldMkLst>
          <pc:docMk/>
          <pc:sldMk cId="2007861950" sldId="260"/>
        </pc:sldMkLst>
      </pc:sldChg>
      <pc:sldChg chg="modSp mod">
        <pc:chgData name="Tom Hall" userId="2c1433404a405a7d" providerId="LiveId" clId="{76A5D0BE-F4FC-4A10-89FE-E5E96F5E7D5C}" dt="2025-02-05T12:37:35.832" v="0" actId="1076"/>
        <pc:sldMkLst>
          <pc:docMk/>
          <pc:sldMk cId="863346447" sldId="465"/>
        </pc:sldMkLst>
        <pc:picChg chg="mod">
          <ac:chgData name="Tom Hall" userId="2c1433404a405a7d" providerId="LiveId" clId="{76A5D0BE-F4FC-4A10-89FE-E5E96F5E7D5C}" dt="2025-02-05T12:37:35.832" v="0" actId="1076"/>
          <ac:picMkLst>
            <pc:docMk/>
            <pc:sldMk cId="863346447" sldId="465"/>
            <ac:picMk id="12" creationId="{4C525833-6389-4568-8F5D-9E2F8BC857E2}"/>
          </ac:picMkLst>
        </pc:picChg>
      </pc:sldChg>
      <pc:sldChg chg="del">
        <pc:chgData name="Tom Hall" userId="2c1433404a405a7d" providerId="LiveId" clId="{76A5D0BE-F4FC-4A10-89FE-E5E96F5E7D5C}" dt="2025-02-05T12:48:38.591" v="48" actId="47"/>
        <pc:sldMkLst>
          <pc:docMk/>
          <pc:sldMk cId="2535029665" sldId="466"/>
        </pc:sldMkLst>
      </pc:sldChg>
      <pc:sldChg chg="del">
        <pc:chgData name="Tom Hall" userId="2c1433404a405a7d" providerId="LiveId" clId="{76A5D0BE-F4FC-4A10-89FE-E5E96F5E7D5C}" dt="2025-02-05T12:37:54.812" v="1" actId="2696"/>
        <pc:sldMkLst>
          <pc:docMk/>
          <pc:sldMk cId="334355698" sldId="477"/>
        </pc:sldMkLst>
      </pc:sldChg>
      <pc:sldChg chg="del">
        <pc:chgData name="Tom Hall" userId="2c1433404a405a7d" providerId="LiveId" clId="{76A5D0BE-F4FC-4A10-89FE-E5E96F5E7D5C}" dt="2025-02-05T12:59:54.834" v="49" actId="2696"/>
        <pc:sldMkLst>
          <pc:docMk/>
          <pc:sldMk cId="701009676" sldId="482"/>
        </pc:sldMkLst>
      </pc:sldChg>
      <pc:sldChg chg="del">
        <pc:chgData name="Tom Hall" userId="2c1433404a405a7d" providerId="LiveId" clId="{76A5D0BE-F4FC-4A10-89FE-E5E96F5E7D5C}" dt="2025-02-05T12:59:54.834" v="49" actId="2696"/>
        <pc:sldMkLst>
          <pc:docMk/>
          <pc:sldMk cId="4056502393" sldId="483"/>
        </pc:sldMkLst>
      </pc:sldChg>
      <pc:sldChg chg="del">
        <pc:chgData name="Tom Hall" userId="2c1433404a405a7d" providerId="LiveId" clId="{76A5D0BE-F4FC-4A10-89FE-E5E96F5E7D5C}" dt="2025-02-05T12:59:54.834" v="49" actId="2696"/>
        <pc:sldMkLst>
          <pc:docMk/>
          <pc:sldMk cId="740074360" sldId="484"/>
        </pc:sldMkLst>
      </pc:sldChg>
      <pc:sldChg chg="del">
        <pc:chgData name="Tom Hall" userId="2c1433404a405a7d" providerId="LiveId" clId="{76A5D0BE-F4FC-4A10-89FE-E5E96F5E7D5C}" dt="2025-02-05T12:59:54.834" v="49" actId="2696"/>
        <pc:sldMkLst>
          <pc:docMk/>
          <pc:sldMk cId="3912957046" sldId="485"/>
        </pc:sldMkLst>
      </pc:sldChg>
      <pc:sldChg chg="del">
        <pc:chgData name="Tom Hall" userId="2c1433404a405a7d" providerId="LiveId" clId="{76A5D0BE-F4FC-4A10-89FE-E5E96F5E7D5C}" dt="2025-02-05T12:59:54.834" v="49" actId="2696"/>
        <pc:sldMkLst>
          <pc:docMk/>
          <pc:sldMk cId="1882534844" sldId="486"/>
        </pc:sldMkLst>
      </pc:sldChg>
      <pc:sldChg chg="del">
        <pc:chgData name="Tom Hall" userId="2c1433404a405a7d" providerId="LiveId" clId="{76A5D0BE-F4FC-4A10-89FE-E5E96F5E7D5C}" dt="2025-02-05T12:59:54.834" v="49" actId="2696"/>
        <pc:sldMkLst>
          <pc:docMk/>
          <pc:sldMk cId="3371570771" sldId="487"/>
        </pc:sldMkLst>
      </pc:sldChg>
      <pc:sldChg chg="del">
        <pc:chgData name="Tom Hall" userId="2c1433404a405a7d" providerId="LiveId" clId="{76A5D0BE-F4FC-4A10-89FE-E5E96F5E7D5C}" dt="2025-02-05T12:39:21.870" v="23" actId="2696"/>
        <pc:sldMkLst>
          <pc:docMk/>
          <pc:sldMk cId="426293725" sldId="503"/>
        </pc:sldMkLst>
      </pc:sldChg>
      <pc:sldChg chg="delSp modSp mod">
        <pc:chgData name="Tom Hall" userId="2c1433404a405a7d" providerId="LiveId" clId="{76A5D0BE-F4FC-4A10-89FE-E5E96F5E7D5C}" dt="2025-02-05T12:39:14.592" v="22" actId="1076"/>
        <pc:sldMkLst>
          <pc:docMk/>
          <pc:sldMk cId="2105612553" sldId="504"/>
        </pc:sldMkLst>
        <pc:spChg chg="mod">
          <ac:chgData name="Tom Hall" userId="2c1433404a405a7d" providerId="LiveId" clId="{76A5D0BE-F4FC-4A10-89FE-E5E96F5E7D5C}" dt="2025-02-05T12:39:14.592" v="22" actId="1076"/>
          <ac:spMkLst>
            <pc:docMk/>
            <pc:sldMk cId="2105612553" sldId="504"/>
            <ac:spMk id="5" creationId="{3FAD7669-F51F-C02B-9E8C-B9D7DEBBC422}"/>
          </ac:spMkLst>
        </pc:spChg>
        <pc:picChg chg="del">
          <ac:chgData name="Tom Hall" userId="2c1433404a405a7d" providerId="LiveId" clId="{76A5D0BE-F4FC-4A10-89FE-E5E96F5E7D5C}" dt="2025-02-05T12:38:45.923" v="2" actId="478"/>
          <ac:picMkLst>
            <pc:docMk/>
            <pc:sldMk cId="2105612553" sldId="504"/>
            <ac:picMk id="6" creationId="{62489698-0D5A-7418-43EC-4DF1E5AE6E22}"/>
          </ac:picMkLst>
        </pc:picChg>
      </pc:sldChg>
      <pc:sldChg chg="modSp new mod">
        <pc:chgData name="Tom Hall" userId="2c1433404a405a7d" providerId="LiveId" clId="{76A5D0BE-F4FC-4A10-89FE-E5E96F5E7D5C}" dt="2025-02-05T12:41:12.760" v="47" actId="1076"/>
        <pc:sldMkLst>
          <pc:docMk/>
          <pc:sldMk cId="839124495" sldId="505"/>
        </pc:sldMkLst>
        <pc:spChg chg="mod">
          <ac:chgData name="Tom Hall" userId="2c1433404a405a7d" providerId="LiveId" clId="{76A5D0BE-F4FC-4A10-89FE-E5E96F5E7D5C}" dt="2025-02-05T12:41:12.760" v="47" actId="1076"/>
          <ac:spMkLst>
            <pc:docMk/>
            <pc:sldMk cId="839124495" sldId="505"/>
            <ac:spMk id="2" creationId="{72A13E60-0519-B085-B4E2-9395714FC80F}"/>
          </ac:spMkLst>
        </pc:spChg>
      </pc:sldChg>
      <pc:sldChg chg="del">
        <pc:chgData name="Tom Hall" userId="2c1433404a405a7d" providerId="LiveId" clId="{76A5D0BE-F4FC-4A10-89FE-E5E96F5E7D5C}" dt="2025-02-05T12:59:54.834" v="49" actId="2696"/>
        <pc:sldMkLst>
          <pc:docMk/>
          <pc:sldMk cId="2212233493" sldId="508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addink\Documents\EZ-SPE\537%20data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addink\Documents\EZ-SPE\533%20data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15183\Documents\PFAS\Native%20PFAS%20background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15183\Documents\PittCon%202024\240208_EZPFC-IDC's%20&amp;%20MDL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Sheet1!$B$3</c:f>
              <c:strCache>
                <c:ptCount val="1"/>
                <c:pt idx="0">
                  <c:v>2 ppt</c:v>
                </c:pt>
              </c:strCache>
            </c:strRef>
          </c:tx>
          <c:invertIfNegative val="0"/>
          <c:cat>
            <c:strRef>
              <c:f>Sheet1!$A$4:$A$21</c:f>
              <c:strCache>
                <c:ptCount val="18"/>
                <c:pt idx="0">
                  <c:v>PFBS</c:v>
                </c:pt>
                <c:pt idx="1">
                  <c:v>PFHxA</c:v>
                </c:pt>
                <c:pt idx="2">
                  <c:v>GenX</c:v>
                </c:pt>
                <c:pt idx="3">
                  <c:v>PFHpA</c:v>
                </c:pt>
                <c:pt idx="4">
                  <c:v>PFHxS</c:v>
                </c:pt>
                <c:pt idx="5">
                  <c:v>ADONA</c:v>
                </c:pt>
                <c:pt idx="6">
                  <c:v>PFOA</c:v>
                </c:pt>
                <c:pt idx="7">
                  <c:v>PFNA</c:v>
                </c:pt>
                <c:pt idx="8">
                  <c:v>PFOS</c:v>
                </c:pt>
                <c:pt idx="9">
                  <c:v>9Cl-PF3ONS</c:v>
                </c:pt>
                <c:pt idx="10">
                  <c:v>PFDA</c:v>
                </c:pt>
                <c:pt idx="11">
                  <c:v>N-MeFOSAA</c:v>
                </c:pt>
                <c:pt idx="12">
                  <c:v>PFUdA</c:v>
                </c:pt>
                <c:pt idx="13">
                  <c:v>N-EtFOSAA</c:v>
                </c:pt>
                <c:pt idx="14">
                  <c:v>11Cl-PF3OUDS</c:v>
                </c:pt>
                <c:pt idx="15">
                  <c:v>PFDoA</c:v>
                </c:pt>
                <c:pt idx="16">
                  <c:v>PFTrDA</c:v>
                </c:pt>
                <c:pt idx="17">
                  <c:v>PFTeDA (PFTA)</c:v>
                </c:pt>
              </c:strCache>
            </c:strRef>
          </c:cat>
          <c:val>
            <c:numRef>
              <c:f>Sheet1!$B$4:$B$21</c:f>
              <c:numCache>
                <c:formatCode>General</c:formatCode>
                <c:ptCount val="18"/>
                <c:pt idx="0">
                  <c:v>94</c:v>
                </c:pt>
                <c:pt idx="1">
                  <c:v>99</c:v>
                </c:pt>
                <c:pt idx="2">
                  <c:v>102</c:v>
                </c:pt>
                <c:pt idx="3">
                  <c:v>99</c:v>
                </c:pt>
                <c:pt idx="4">
                  <c:v>95</c:v>
                </c:pt>
                <c:pt idx="5">
                  <c:v>90</c:v>
                </c:pt>
                <c:pt idx="6">
                  <c:v>115.99999999999999</c:v>
                </c:pt>
                <c:pt idx="7">
                  <c:v>95</c:v>
                </c:pt>
                <c:pt idx="8">
                  <c:v>93</c:v>
                </c:pt>
                <c:pt idx="9">
                  <c:v>88</c:v>
                </c:pt>
                <c:pt idx="10">
                  <c:v>91</c:v>
                </c:pt>
                <c:pt idx="11">
                  <c:v>93</c:v>
                </c:pt>
                <c:pt idx="12">
                  <c:v>93</c:v>
                </c:pt>
                <c:pt idx="13">
                  <c:v>95</c:v>
                </c:pt>
                <c:pt idx="14">
                  <c:v>86</c:v>
                </c:pt>
                <c:pt idx="15">
                  <c:v>90</c:v>
                </c:pt>
                <c:pt idx="16">
                  <c:v>86</c:v>
                </c:pt>
                <c:pt idx="17">
                  <c:v>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35F-4D91-ACC5-2A64CB54867D}"/>
            </c:ext>
          </c:extLst>
        </c:ser>
        <c:ser>
          <c:idx val="1"/>
          <c:order val="1"/>
          <c:tx>
            <c:strRef>
              <c:f>Sheet1!$C$3</c:f>
              <c:strCache>
                <c:ptCount val="1"/>
                <c:pt idx="0">
                  <c:v>50 ppt</c:v>
                </c:pt>
              </c:strCache>
            </c:strRef>
          </c:tx>
          <c:invertIfNegative val="0"/>
          <c:cat>
            <c:strRef>
              <c:f>Sheet1!$A$4:$A$21</c:f>
              <c:strCache>
                <c:ptCount val="18"/>
                <c:pt idx="0">
                  <c:v>PFBS</c:v>
                </c:pt>
                <c:pt idx="1">
                  <c:v>PFHxA</c:v>
                </c:pt>
                <c:pt idx="2">
                  <c:v>GenX</c:v>
                </c:pt>
                <c:pt idx="3">
                  <c:v>PFHpA</c:v>
                </c:pt>
                <c:pt idx="4">
                  <c:v>PFHxS</c:v>
                </c:pt>
                <c:pt idx="5">
                  <c:v>ADONA</c:v>
                </c:pt>
                <c:pt idx="6">
                  <c:v>PFOA</c:v>
                </c:pt>
                <c:pt idx="7">
                  <c:v>PFNA</c:v>
                </c:pt>
                <c:pt idx="8">
                  <c:v>PFOS</c:v>
                </c:pt>
                <c:pt idx="9">
                  <c:v>9Cl-PF3ONS</c:v>
                </c:pt>
                <c:pt idx="10">
                  <c:v>PFDA</c:v>
                </c:pt>
                <c:pt idx="11">
                  <c:v>N-MeFOSAA</c:v>
                </c:pt>
                <c:pt idx="12">
                  <c:v>PFUdA</c:v>
                </c:pt>
                <c:pt idx="13">
                  <c:v>N-EtFOSAA</c:v>
                </c:pt>
                <c:pt idx="14">
                  <c:v>11Cl-PF3OUDS</c:v>
                </c:pt>
                <c:pt idx="15">
                  <c:v>PFDoA</c:v>
                </c:pt>
                <c:pt idx="16">
                  <c:v>PFTrDA</c:v>
                </c:pt>
                <c:pt idx="17">
                  <c:v>PFTeDA (PFTA)</c:v>
                </c:pt>
              </c:strCache>
            </c:strRef>
          </c:cat>
          <c:val>
            <c:numRef>
              <c:f>Sheet1!$C$4:$C$21</c:f>
              <c:numCache>
                <c:formatCode>General</c:formatCode>
                <c:ptCount val="18"/>
                <c:pt idx="0">
                  <c:v>99</c:v>
                </c:pt>
                <c:pt idx="1">
                  <c:v>109.00000000000001</c:v>
                </c:pt>
                <c:pt idx="2">
                  <c:v>123</c:v>
                </c:pt>
                <c:pt idx="3">
                  <c:v>103</c:v>
                </c:pt>
                <c:pt idx="4">
                  <c:v>102</c:v>
                </c:pt>
                <c:pt idx="5">
                  <c:v>104</c:v>
                </c:pt>
                <c:pt idx="6">
                  <c:v>103</c:v>
                </c:pt>
                <c:pt idx="7">
                  <c:v>110.00000000000001</c:v>
                </c:pt>
                <c:pt idx="8">
                  <c:v>101</c:v>
                </c:pt>
                <c:pt idx="9">
                  <c:v>100</c:v>
                </c:pt>
                <c:pt idx="10">
                  <c:v>111.00000000000001</c:v>
                </c:pt>
                <c:pt idx="11">
                  <c:v>92</c:v>
                </c:pt>
                <c:pt idx="12">
                  <c:v>108</c:v>
                </c:pt>
                <c:pt idx="13">
                  <c:v>98</c:v>
                </c:pt>
                <c:pt idx="14">
                  <c:v>91</c:v>
                </c:pt>
                <c:pt idx="15">
                  <c:v>101</c:v>
                </c:pt>
                <c:pt idx="16">
                  <c:v>93</c:v>
                </c:pt>
                <c:pt idx="17">
                  <c:v>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35F-4D91-ACC5-2A64CB5486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3020800"/>
        <c:axId val="163025664"/>
      </c:barChart>
      <c:catAx>
        <c:axId val="1630208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63025664"/>
        <c:crosses val="autoZero"/>
        <c:auto val="1"/>
        <c:lblAlgn val="ctr"/>
        <c:lblOffset val="100"/>
        <c:noMultiLvlLbl val="0"/>
      </c:catAx>
      <c:valAx>
        <c:axId val="16302566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Percentage Recovery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63020800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errBars>
            <c:errBarType val="plus"/>
            <c:errValType val="cust"/>
            <c:noEndCap val="0"/>
            <c:plus>
              <c:numRef>
                <c:f>Sheet1!$C$3:$C$27</c:f>
                <c:numCache>
                  <c:formatCode>General</c:formatCode>
                  <c:ptCount val="25"/>
                  <c:pt idx="0">
                    <c:v>3.5</c:v>
                  </c:pt>
                  <c:pt idx="1">
                    <c:v>3.0310397473569046</c:v>
                  </c:pt>
                  <c:pt idx="2">
                    <c:v>2.9042374111504428</c:v>
                  </c:pt>
                  <c:pt idx="3">
                    <c:v>3.6751903910772694</c:v>
                  </c:pt>
                  <c:pt idx="4">
                    <c:v>5</c:v>
                  </c:pt>
                  <c:pt idx="5">
                    <c:v>12.3</c:v>
                  </c:pt>
                  <c:pt idx="6">
                    <c:v>3.7364850697231127</c:v>
                  </c:pt>
                  <c:pt idx="7">
                    <c:v>4</c:v>
                  </c:pt>
                  <c:pt idx="8">
                    <c:v>4.0397362560774495</c:v>
                  </c:pt>
                  <c:pt idx="9">
                    <c:v>8.904067574045456</c:v>
                  </c:pt>
                  <c:pt idx="10">
                    <c:v>4</c:v>
                  </c:pt>
                  <c:pt idx="11">
                    <c:v>7.5</c:v>
                  </c:pt>
                  <c:pt idx="12">
                    <c:v>3.5</c:v>
                  </c:pt>
                  <c:pt idx="13">
                    <c:v>5</c:v>
                  </c:pt>
                  <c:pt idx="14">
                    <c:v>1.8618108022633906</c:v>
                  </c:pt>
                  <c:pt idx="15">
                    <c:v>10</c:v>
                  </c:pt>
                  <c:pt idx="16">
                    <c:v>2</c:v>
                  </c:pt>
                  <c:pt idx="17">
                    <c:v>3</c:v>
                  </c:pt>
                  <c:pt idx="18">
                    <c:v>2.972050146728126</c:v>
                  </c:pt>
                  <c:pt idx="19">
                    <c:v>11</c:v>
                  </c:pt>
                  <c:pt idx="20">
                    <c:v>2.0237963179784457</c:v>
                  </c:pt>
                  <c:pt idx="21">
                    <c:v>2.9337900092996896</c:v>
                  </c:pt>
                  <c:pt idx="22">
                    <c:v>6.3</c:v>
                  </c:pt>
                  <c:pt idx="23">
                    <c:v>11.1</c:v>
                  </c:pt>
                  <c:pt idx="24">
                    <c:v>9.1999999999999993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</c:errBars>
          <c:cat>
            <c:strRef>
              <c:f>Sheet1!$A$3:$A$27</c:f>
              <c:strCache>
                <c:ptCount val="25"/>
                <c:pt idx="0">
                  <c:v>11Cl-PF3OUdS </c:v>
                </c:pt>
                <c:pt idx="1">
                  <c:v>9Cl-PF3ONS </c:v>
                </c:pt>
                <c:pt idx="2">
                  <c:v>ADONA</c:v>
                </c:pt>
                <c:pt idx="3">
                  <c:v>HFPO-DA (GenX)</c:v>
                </c:pt>
                <c:pt idx="4">
                  <c:v>NFDHA</c:v>
                </c:pt>
                <c:pt idx="5">
                  <c:v>PFBA</c:v>
                </c:pt>
                <c:pt idx="6">
                  <c:v>PFBS</c:v>
                </c:pt>
                <c:pt idx="7">
                  <c:v>8:2FTS</c:v>
                </c:pt>
                <c:pt idx="8">
                  <c:v>PFDA </c:v>
                </c:pt>
                <c:pt idx="9">
                  <c:v>PFDoA </c:v>
                </c:pt>
                <c:pt idx="10">
                  <c:v>PFEESA</c:v>
                </c:pt>
                <c:pt idx="11">
                  <c:v>PFHpS</c:v>
                </c:pt>
                <c:pt idx="12">
                  <c:v>PFHpA</c:v>
                </c:pt>
                <c:pt idx="13">
                  <c:v>4:2FTS</c:v>
                </c:pt>
                <c:pt idx="14">
                  <c:v>PFHxS </c:v>
                </c:pt>
                <c:pt idx="15">
                  <c:v>PFHxA </c:v>
                </c:pt>
                <c:pt idx="16">
                  <c:v>PFMPA</c:v>
                </c:pt>
                <c:pt idx="17">
                  <c:v>PFMBA</c:v>
                </c:pt>
                <c:pt idx="18">
                  <c:v>PFNA</c:v>
                </c:pt>
                <c:pt idx="19">
                  <c:v>6:2FTS</c:v>
                </c:pt>
                <c:pt idx="20">
                  <c:v>PFOS</c:v>
                </c:pt>
                <c:pt idx="21">
                  <c:v>PFOA </c:v>
                </c:pt>
                <c:pt idx="22">
                  <c:v>PFPeA</c:v>
                </c:pt>
                <c:pt idx="23">
                  <c:v>PFPeS</c:v>
                </c:pt>
                <c:pt idx="24">
                  <c:v>PFUnA</c:v>
                </c:pt>
              </c:strCache>
            </c:strRef>
          </c:cat>
          <c:val>
            <c:numRef>
              <c:f>Sheet1!$B$3:$B$27</c:f>
              <c:numCache>
                <c:formatCode>0.0</c:formatCode>
                <c:ptCount val="25"/>
                <c:pt idx="0">
                  <c:v>104</c:v>
                </c:pt>
                <c:pt idx="1">
                  <c:v>86.940057224606562</c:v>
                </c:pt>
                <c:pt idx="2">
                  <c:v>80.196368973278865</c:v>
                </c:pt>
                <c:pt idx="3">
                  <c:v>78.682066666666671</c:v>
                </c:pt>
                <c:pt idx="4">
                  <c:v>97</c:v>
                </c:pt>
                <c:pt idx="5">
                  <c:v>101.2</c:v>
                </c:pt>
                <c:pt idx="6">
                  <c:v>86.436986817325803</c:v>
                </c:pt>
                <c:pt idx="7">
                  <c:v>96</c:v>
                </c:pt>
                <c:pt idx="8">
                  <c:v>89.512333333333331</c:v>
                </c:pt>
                <c:pt idx="9">
                  <c:v>80.640286821772889</c:v>
                </c:pt>
                <c:pt idx="10">
                  <c:v>98</c:v>
                </c:pt>
                <c:pt idx="11">
                  <c:v>100.2</c:v>
                </c:pt>
                <c:pt idx="12">
                  <c:v>83</c:v>
                </c:pt>
                <c:pt idx="13">
                  <c:v>98</c:v>
                </c:pt>
                <c:pt idx="14">
                  <c:v>91.953362573099412</c:v>
                </c:pt>
                <c:pt idx="15">
                  <c:v>101.2</c:v>
                </c:pt>
                <c:pt idx="16">
                  <c:v>98</c:v>
                </c:pt>
                <c:pt idx="17">
                  <c:v>101</c:v>
                </c:pt>
                <c:pt idx="18">
                  <c:v>81.328333333333333</c:v>
                </c:pt>
                <c:pt idx="19">
                  <c:v>99</c:v>
                </c:pt>
                <c:pt idx="20">
                  <c:v>86.24642535566359</c:v>
                </c:pt>
                <c:pt idx="21">
                  <c:v>85.709866666666656</c:v>
                </c:pt>
                <c:pt idx="22">
                  <c:v>104.3</c:v>
                </c:pt>
                <c:pt idx="23">
                  <c:v>92.8</c:v>
                </c:pt>
                <c:pt idx="24">
                  <c:v>101.6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6EC-459E-8986-6210352FDB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5651584"/>
        <c:axId val="105806848"/>
      </c:barChart>
      <c:catAx>
        <c:axId val="1056515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05806848"/>
        <c:crosses val="autoZero"/>
        <c:auto val="1"/>
        <c:lblAlgn val="ctr"/>
        <c:lblOffset val="100"/>
        <c:noMultiLvlLbl val="0"/>
      </c:catAx>
      <c:valAx>
        <c:axId val="105806848"/>
        <c:scaling>
          <c:orientation val="minMax"/>
          <c:max val="120"/>
          <c:min val="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Percentage Recovery</a:t>
                </a:r>
              </a:p>
            </c:rich>
          </c:tx>
          <c:overlay val="0"/>
        </c:title>
        <c:numFmt formatCode="0.0" sourceLinked="1"/>
        <c:majorTickMark val="out"/>
        <c:minorTickMark val="none"/>
        <c:tickLblPos val="nextTo"/>
        <c:txPr>
          <a:bodyPr rot="0" vert="horz" anchor="ctr" anchorCtr="0"/>
          <a:lstStyle/>
          <a:p>
            <a:pPr>
              <a:defRPr/>
            </a:pPr>
            <a:endParaRPr lang="en-US"/>
          </a:p>
        </c:txPr>
        <c:crossAx val="105651584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PFAS native background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>
                <a:shade val="58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Sheet1!$B$8:$B$21</c:f>
              <c:strCache>
                <c:ptCount val="14"/>
                <c:pt idx="0">
                  <c:v>PFBA</c:v>
                </c:pt>
                <c:pt idx="1">
                  <c:v>PFBS</c:v>
                </c:pt>
                <c:pt idx="2">
                  <c:v>PFPeA</c:v>
                </c:pt>
                <c:pt idx="3">
                  <c:v>PFHxA</c:v>
                </c:pt>
                <c:pt idx="4">
                  <c:v>PFHxS</c:v>
                </c:pt>
                <c:pt idx="5">
                  <c:v>PFHpA</c:v>
                </c:pt>
                <c:pt idx="6">
                  <c:v>PFOA</c:v>
                </c:pt>
                <c:pt idx="7">
                  <c:v>PFOS</c:v>
                </c:pt>
                <c:pt idx="8">
                  <c:v>PFNA</c:v>
                </c:pt>
                <c:pt idx="9">
                  <c:v>PFDA</c:v>
                </c:pt>
                <c:pt idx="10">
                  <c:v>PFDS</c:v>
                </c:pt>
                <c:pt idx="11">
                  <c:v>PFUnA</c:v>
                </c:pt>
                <c:pt idx="12">
                  <c:v>PFDoA</c:v>
                </c:pt>
                <c:pt idx="13">
                  <c:v>PFTrA</c:v>
                </c:pt>
              </c:strCache>
            </c:strRef>
          </c:cat>
          <c:val>
            <c:numRef>
              <c:f>Sheet1!$C$8:$C$21</c:f>
              <c:numCache>
                <c:formatCode>General</c:formatCode>
                <c:ptCount val="14"/>
              </c:numCache>
            </c:numRef>
          </c:val>
          <c:extLst>
            <c:ext xmlns:c16="http://schemas.microsoft.com/office/drawing/2014/chart" uri="{C3380CC4-5D6E-409C-BE32-E72D297353CC}">
              <c16:uniqueId val="{00000000-2B3F-49F9-A5DA-5946F6E78FAA}"/>
            </c:ext>
          </c:extLst>
        </c:ser>
        <c:ser>
          <c:idx val="1"/>
          <c:order val="1"/>
          <c:spPr>
            <a:solidFill>
              <a:schemeClr val="accent1">
                <a:shade val="86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Sheet1!$B$8:$B$21</c:f>
              <c:strCache>
                <c:ptCount val="14"/>
                <c:pt idx="0">
                  <c:v>PFBA</c:v>
                </c:pt>
                <c:pt idx="1">
                  <c:v>PFBS</c:v>
                </c:pt>
                <c:pt idx="2">
                  <c:v>PFPeA</c:v>
                </c:pt>
                <c:pt idx="3">
                  <c:v>PFHxA</c:v>
                </c:pt>
                <c:pt idx="4">
                  <c:v>PFHxS</c:v>
                </c:pt>
                <c:pt idx="5">
                  <c:v>PFHpA</c:v>
                </c:pt>
                <c:pt idx="6">
                  <c:v>PFOA</c:v>
                </c:pt>
                <c:pt idx="7">
                  <c:v>PFOS</c:v>
                </c:pt>
                <c:pt idx="8">
                  <c:v>PFNA</c:v>
                </c:pt>
                <c:pt idx="9">
                  <c:v>PFDA</c:v>
                </c:pt>
                <c:pt idx="10">
                  <c:v>PFDS</c:v>
                </c:pt>
                <c:pt idx="11">
                  <c:v>PFUnA</c:v>
                </c:pt>
                <c:pt idx="12">
                  <c:v>PFDoA</c:v>
                </c:pt>
                <c:pt idx="13">
                  <c:v>PFTrA</c:v>
                </c:pt>
              </c:strCache>
            </c:strRef>
          </c:cat>
          <c:val>
            <c:numRef>
              <c:f>Sheet1!$D$8:$D$21</c:f>
              <c:numCache>
                <c:formatCode>General</c:formatCode>
                <c:ptCount val="14"/>
              </c:numCache>
            </c:numRef>
          </c:val>
          <c:extLst>
            <c:ext xmlns:c16="http://schemas.microsoft.com/office/drawing/2014/chart" uri="{C3380CC4-5D6E-409C-BE32-E72D297353CC}">
              <c16:uniqueId val="{00000001-2B3F-49F9-A5DA-5946F6E78FAA}"/>
            </c:ext>
          </c:extLst>
        </c:ser>
        <c:ser>
          <c:idx val="2"/>
          <c:order val="2"/>
          <c:spPr>
            <a:solidFill>
              <a:schemeClr val="accent1">
                <a:tint val="86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Sheet1!$B$8:$B$21</c:f>
              <c:strCache>
                <c:ptCount val="14"/>
                <c:pt idx="0">
                  <c:v>PFBA</c:v>
                </c:pt>
                <c:pt idx="1">
                  <c:v>PFBS</c:v>
                </c:pt>
                <c:pt idx="2">
                  <c:v>PFPeA</c:v>
                </c:pt>
                <c:pt idx="3">
                  <c:v>PFHxA</c:v>
                </c:pt>
                <c:pt idx="4">
                  <c:v>PFHxS</c:v>
                </c:pt>
                <c:pt idx="5">
                  <c:v>PFHpA</c:v>
                </c:pt>
                <c:pt idx="6">
                  <c:v>PFOA</c:v>
                </c:pt>
                <c:pt idx="7">
                  <c:v>PFOS</c:v>
                </c:pt>
                <c:pt idx="8">
                  <c:v>PFNA</c:v>
                </c:pt>
                <c:pt idx="9">
                  <c:v>PFDA</c:v>
                </c:pt>
                <c:pt idx="10">
                  <c:v>PFDS</c:v>
                </c:pt>
                <c:pt idx="11">
                  <c:v>PFUnA</c:v>
                </c:pt>
                <c:pt idx="12">
                  <c:v>PFDoA</c:v>
                </c:pt>
                <c:pt idx="13">
                  <c:v>PFTrA</c:v>
                </c:pt>
              </c:strCache>
            </c:strRef>
          </c:cat>
          <c:val>
            <c:numRef>
              <c:f>Sheet1!$E$8:$E$21</c:f>
              <c:numCache>
                <c:formatCode>0.00</c:formatCode>
                <c:ptCount val="14"/>
                <c:pt idx="0">
                  <c:v>0.04</c:v>
                </c:pt>
                <c:pt idx="1">
                  <c:v>0.01</c:v>
                </c:pt>
                <c:pt idx="2">
                  <c:v>0.03</c:v>
                </c:pt>
                <c:pt idx="3">
                  <c:v>0.02</c:v>
                </c:pt>
                <c:pt idx="4">
                  <c:v>0.01</c:v>
                </c:pt>
                <c:pt idx="5">
                  <c:v>0.05</c:v>
                </c:pt>
                <c:pt idx="6">
                  <c:v>0.04</c:v>
                </c:pt>
                <c:pt idx="7">
                  <c:v>0.03</c:v>
                </c:pt>
                <c:pt idx="8">
                  <c:v>0.02</c:v>
                </c:pt>
                <c:pt idx="9">
                  <c:v>0.01</c:v>
                </c:pt>
                <c:pt idx="10">
                  <c:v>0.04</c:v>
                </c:pt>
                <c:pt idx="11">
                  <c:v>0.03</c:v>
                </c:pt>
                <c:pt idx="12">
                  <c:v>0.01</c:v>
                </c:pt>
                <c:pt idx="13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B3F-49F9-A5DA-5946F6E78FAA}"/>
            </c:ext>
          </c:extLst>
        </c:ser>
        <c:ser>
          <c:idx val="3"/>
          <c:order val="3"/>
          <c:spPr>
            <a:solidFill>
              <a:schemeClr val="accent1">
                <a:tint val="58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Sheet1!$B$8:$B$21</c:f>
              <c:strCache>
                <c:ptCount val="14"/>
                <c:pt idx="0">
                  <c:v>PFBA</c:v>
                </c:pt>
                <c:pt idx="1">
                  <c:v>PFBS</c:v>
                </c:pt>
                <c:pt idx="2">
                  <c:v>PFPeA</c:v>
                </c:pt>
                <c:pt idx="3">
                  <c:v>PFHxA</c:v>
                </c:pt>
                <c:pt idx="4">
                  <c:v>PFHxS</c:v>
                </c:pt>
                <c:pt idx="5">
                  <c:v>PFHpA</c:v>
                </c:pt>
                <c:pt idx="6">
                  <c:v>PFOA</c:v>
                </c:pt>
                <c:pt idx="7">
                  <c:v>PFOS</c:v>
                </c:pt>
                <c:pt idx="8">
                  <c:v>PFNA</c:v>
                </c:pt>
                <c:pt idx="9">
                  <c:v>PFDA</c:v>
                </c:pt>
                <c:pt idx="10">
                  <c:v>PFDS</c:v>
                </c:pt>
                <c:pt idx="11">
                  <c:v>PFUnA</c:v>
                </c:pt>
                <c:pt idx="12">
                  <c:v>PFDoA</c:v>
                </c:pt>
                <c:pt idx="13">
                  <c:v>PFTrA</c:v>
                </c:pt>
              </c:strCache>
            </c:strRef>
          </c:cat>
          <c:val>
            <c:numRef>
              <c:f>Sheet1!$F$8:$F$21</c:f>
              <c:numCache>
                <c:formatCode>General</c:formatCode>
                <c:ptCount val="14"/>
              </c:numCache>
            </c:numRef>
          </c:val>
          <c:extLst>
            <c:ext xmlns:c16="http://schemas.microsoft.com/office/drawing/2014/chart" uri="{C3380CC4-5D6E-409C-BE32-E72D297353CC}">
              <c16:uniqueId val="{00000003-2B3F-49F9-A5DA-5946F6E78F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87588816"/>
        <c:axId val="1771302992"/>
      </c:barChart>
      <c:catAx>
        <c:axId val="2087588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71302992"/>
        <c:crosses val="autoZero"/>
        <c:auto val="1"/>
        <c:lblAlgn val="ctr"/>
        <c:lblOffset val="100"/>
        <c:noMultiLvlLbl val="0"/>
      </c:catAx>
      <c:valAx>
        <c:axId val="1771302992"/>
        <c:scaling>
          <c:orientation val="minMax"/>
          <c:max val="5.000000000000001E-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Concentration (ng/L)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87588816"/>
        <c:crosses val="autoZero"/>
        <c:crossBetween val="between"/>
        <c:majorUnit val="1.0000000000000002E-2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9460488095622793E-2"/>
          <c:y val="4.1666666666666664E-2"/>
          <c:w val="0.92047567241509309"/>
          <c:h val="0.64861840186643338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errBars>
            <c:errBarType val="plus"/>
            <c:errValType val="cust"/>
            <c:noEndCap val="0"/>
            <c:plus>
              <c:numRef>
                <c:f>Sheet1!$M$3:$M$42</c:f>
                <c:numCache>
                  <c:formatCode>General</c:formatCode>
                  <c:ptCount val="40"/>
                  <c:pt idx="0">
                    <c:v>1</c:v>
                  </c:pt>
                  <c:pt idx="1">
                    <c:v>2</c:v>
                  </c:pt>
                  <c:pt idx="2">
                    <c:v>3</c:v>
                  </c:pt>
                  <c:pt idx="3">
                    <c:v>1</c:v>
                  </c:pt>
                  <c:pt idx="4">
                    <c:v>9</c:v>
                  </c:pt>
                  <c:pt idx="5">
                    <c:v>12</c:v>
                  </c:pt>
                  <c:pt idx="6">
                    <c:v>12</c:v>
                  </c:pt>
                  <c:pt idx="7">
                    <c:v>17</c:v>
                  </c:pt>
                  <c:pt idx="8">
                    <c:v>12</c:v>
                  </c:pt>
                  <c:pt idx="9">
                    <c:v>14</c:v>
                  </c:pt>
                  <c:pt idx="10">
                    <c:v>13</c:v>
                  </c:pt>
                  <c:pt idx="11">
                    <c:v>15</c:v>
                  </c:pt>
                  <c:pt idx="12">
                    <c:v>6</c:v>
                  </c:pt>
                  <c:pt idx="13">
                    <c:v>2</c:v>
                  </c:pt>
                  <c:pt idx="14">
                    <c:v>4</c:v>
                  </c:pt>
                  <c:pt idx="15">
                    <c:v>7</c:v>
                  </c:pt>
                  <c:pt idx="16">
                    <c:v>3</c:v>
                  </c:pt>
                  <c:pt idx="17">
                    <c:v>4</c:v>
                  </c:pt>
                  <c:pt idx="18">
                    <c:v>8</c:v>
                  </c:pt>
                  <c:pt idx="19">
                    <c:v>1</c:v>
                  </c:pt>
                  <c:pt idx="20">
                    <c:v>4</c:v>
                  </c:pt>
                  <c:pt idx="21">
                    <c:v>4</c:v>
                  </c:pt>
                  <c:pt idx="22">
                    <c:v>2</c:v>
                  </c:pt>
                  <c:pt idx="23">
                    <c:v>9</c:v>
                  </c:pt>
                  <c:pt idx="24">
                    <c:v>2</c:v>
                  </c:pt>
                  <c:pt idx="25">
                    <c:v>12</c:v>
                  </c:pt>
                  <c:pt idx="26">
                    <c:v>10</c:v>
                  </c:pt>
                  <c:pt idx="27">
                    <c:v>6</c:v>
                  </c:pt>
                  <c:pt idx="28">
                    <c:v>6</c:v>
                  </c:pt>
                  <c:pt idx="29">
                    <c:v>23</c:v>
                  </c:pt>
                  <c:pt idx="30">
                    <c:v>7</c:v>
                  </c:pt>
                  <c:pt idx="31">
                    <c:v>1</c:v>
                  </c:pt>
                  <c:pt idx="32">
                    <c:v>2</c:v>
                  </c:pt>
                  <c:pt idx="33">
                    <c:v>6</c:v>
                  </c:pt>
                  <c:pt idx="34">
                    <c:v>9</c:v>
                  </c:pt>
                  <c:pt idx="35">
                    <c:v>5</c:v>
                  </c:pt>
                  <c:pt idx="36">
                    <c:v>3</c:v>
                  </c:pt>
                  <c:pt idx="37">
                    <c:v>3</c:v>
                  </c:pt>
                  <c:pt idx="38">
                    <c:v>2</c:v>
                  </c:pt>
                  <c:pt idx="39">
                    <c:v>3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Sheet1!$K$3:$K$42</c:f>
              <c:strCache>
                <c:ptCount val="40"/>
                <c:pt idx="0">
                  <c:v>PFBA</c:v>
                </c:pt>
                <c:pt idx="1">
                  <c:v>PFPeA</c:v>
                </c:pt>
                <c:pt idx="2">
                  <c:v>PFHxA</c:v>
                </c:pt>
                <c:pt idx="3">
                  <c:v>PFHpA</c:v>
                </c:pt>
                <c:pt idx="4">
                  <c:v>PFOA</c:v>
                </c:pt>
                <c:pt idx="5">
                  <c:v>PFNA</c:v>
                </c:pt>
                <c:pt idx="6">
                  <c:v>PFDA</c:v>
                </c:pt>
                <c:pt idx="7">
                  <c:v>PFUnA</c:v>
                </c:pt>
                <c:pt idx="8">
                  <c:v>PFDoA</c:v>
                </c:pt>
                <c:pt idx="9">
                  <c:v>PFTrDA</c:v>
                </c:pt>
                <c:pt idx="10">
                  <c:v>PFTeDA</c:v>
                </c:pt>
                <c:pt idx="11">
                  <c:v>PFBS</c:v>
                </c:pt>
                <c:pt idx="12">
                  <c:v>PFPeS</c:v>
                </c:pt>
                <c:pt idx="13">
                  <c:v>PFHxS</c:v>
                </c:pt>
                <c:pt idx="14">
                  <c:v>PFHpS</c:v>
                </c:pt>
                <c:pt idx="15">
                  <c:v>PFOS</c:v>
                </c:pt>
                <c:pt idx="16">
                  <c:v>PFNS</c:v>
                </c:pt>
                <c:pt idx="17">
                  <c:v>PFDS</c:v>
                </c:pt>
                <c:pt idx="18">
                  <c:v>PFDoS</c:v>
                </c:pt>
                <c:pt idx="19">
                  <c:v>4:2FTS</c:v>
                </c:pt>
                <c:pt idx="20">
                  <c:v>6:2FTS</c:v>
                </c:pt>
                <c:pt idx="21">
                  <c:v>8:2FTS</c:v>
                </c:pt>
                <c:pt idx="22">
                  <c:v>PFOSA</c:v>
                </c:pt>
                <c:pt idx="23">
                  <c:v>NMeFOSA</c:v>
                </c:pt>
                <c:pt idx="24">
                  <c:v>NEtFOSA</c:v>
                </c:pt>
                <c:pt idx="25">
                  <c:v>NMeFOSAA</c:v>
                </c:pt>
                <c:pt idx="26">
                  <c:v>NEtFOSAA</c:v>
                </c:pt>
                <c:pt idx="27">
                  <c:v>NMeFOSE</c:v>
                </c:pt>
                <c:pt idx="28">
                  <c:v>NEtFOSE</c:v>
                </c:pt>
                <c:pt idx="29">
                  <c:v>HFPO-DA</c:v>
                </c:pt>
                <c:pt idx="30">
                  <c:v>ADONA</c:v>
                </c:pt>
                <c:pt idx="31">
                  <c:v>PFMPA</c:v>
                </c:pt>
                <c:pt idx="32">
                  <c:v>PFMBA</c:v>
                </c:pt>
                <c:pt idx="33">
                  <c:v>NFDHA</c:v>
                </c:pt>
                <c:pt idx="34">
                  <c:v>9Cl-PF3ONS</c:v>
                </c:pt>
                <c:pt idx="35">
                  <c:v>11Cl-PF3OUdS</c:v>
                </c:pt>
                <c:pt idx="36">
                  <c:v>PFEESA</c:v>
                </c:pt>
                <c:pt idx="37">
                  <c:v>3:3 FTCA</c:v>
                </c:pt>
                <c:pt idx="38">
                  <c:v>5:3 FTCA</c:v>
                </c:pt>
                <c:pt idx="39">
                  <c:v>7:3 FTCA</c:v>
                </c:pt>
              </c:strCache>
            </c:strRef>
          </c:cat>
          <c:val>
            <c:numRef>
              <c:f>Sheet1!$L$3:$L$42</c:f>
              <c:numCache>
                <c:formatCode>_-* #,##0_-;\-* #,##0_-;_-* "-"??_-;_-@_-</c:formatCode>
                <c:ptCount val="40"/>
                <c:pt idx="0">
                  <c:v>94</c:v>
                </c:pt>
                <c:pt idx="1">
                  <c:v>93</c:v>
                </c:pt>
                <c:pt idx="2">
                  <c:v>97</c:v>
                </c:pt>
                <c:pt idx="3">
                  <c:v>96</c:v>
                </c:pt>
                <c:pt idx="4">
                  <c:v>99</c:v>
                </c:pt>
                <c:pt idx="5">
                  <c:v>93</c:v>
                </c:pt>
                <c:pt idx="6">
                  <c:v>112</c:v>
                </c:pt>
                <c:pt idx="7">
                  <c:v>98</c:v>
                </c:pt>
                <c:pt idx="8">
                  <c:v>96.651895737532243</c:v>
                </c:pt>
                <c:pt idx="9">
                  <c:v>100</c:v>
                </c:pt>
                <c:pt idx="10">
                  <c:v>86</c:v>
                </c:pt>
                <c:pt idx="11">
                  <c:v>67</c:v>
                </c:pt>
                <c:pt idx="12">
                  <c:v>91</c:v>
                </c:pt>
                <c:pt idx="13">
                  <c:v>101</c:v>
                </c:pt>
                <c:pt idx="14">
                  <c:v>87</c:v>
                </c:pt>
                <c:pt idx="15">
                  <c:v>102</c:v>
                </c:pt>
                <c:pt idx="16">
                  <c:v>96</c:v>
                </c:pt>
                <c:pt idx="17">
                  <c:v>88</c:v>
                </c:pt>
                <c:pt idx="18">
                  <c:v>75</c:v>
                </c:pt>
                <c:pt idx="19">
                  <c:v>96</c:v>
                </c:pt>
                <c:pt idx="20">
                  <c:v>83</c:v>
                </c:pt>
                <c:pt idx="21">
                  <c:v>92</c:v>
                </c:pt>
                <c:pt idx="22">
                  <c:v>101</c:v>
                </c:pt>
                <c:pt idx="23">
                  <c:v>91</c:v>
                </c:pt>
                <c:pt idx="24">
                  <c:v>90</c:v>
                </c:pt>
                <c:pt idx="25">
                  <c:v>99</c:v>
                </c:pt>
                <c:pt idx="26">
                  <c:v>103</c:v>
                </c:pt>
                <c:pt idx="27">
                  <c:v>94</c:v>
                </c:pt>
                <c:pt idx="28">
                  <c:v>90</c:v>
                </c:pt>
                <c:pt idx="29">
                  <c:v>78</c:v>
                </c:pt>
                <c:pt idx="30">
                  <c:v>82</c:v>
                </c:pt>
                <c:pt idx="31">
                  <c:v>94</c:v>
                </c:pt>
                <c:pt idx="32">
                  <c:v>96</c:v>
                </c:pt>
                <c:pt idx="33">
                  <c:v>96</c:v>
                </c:pt>
                <c:pt idx="34">
                  <c:v>77</c:v>
                </c:pt>
                <c:pt idx="35">
                  <c:v>90</c:v>
                </c:pt>
                <c:pt idx="36">
                  <c:v>94.5008926383139</c:v>
                </c:pt>
                <c:pt idx="37">
                  <c:v>101.3171927774452</c:v>
                </c:pt>
                <c:pt idx="38">
                  <c:v>96.696530643316947</c:v>
                </c:pt>
                <c:pt idx="39">
                  <c:v>95.440711593199296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245-48B8-886D-0BB7224A1E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22999392"/>
        <c:axId val="523000832"/>
      </c:barChart>
      <c:catAx>
        <c:axId val="5229993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3000832"/>
        <c:crosses val="autoZero"/>
        <c:auto val="1"/>
        <c:lblAlgn val="ctr"/>
        <c:lblOffset val="100"/>
        <c:noMultiLvlLbl val="0"/>
      </c:catAx>
      <c:valAx>
        <c:axId val="5230008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Percent recovery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29993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/>
              <a:t>MDL data 1633 for native PFAS on EZPFC</a:t>
            </a:r>
          </a:p>
          <a:p>
            <a:pPr>
              <a:defRPr b="1"/>
            </a:pPr>
            <a:endParaRPr lang="en-US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'EZPFC MDL'!$V$3:$V$42</c:f>
              <c:strCache>
                <c:ptCount val="40"/>
                <c:pt idx="0">
                  <c:v>11Cl-PF3OUdS</c:v>
                </c:pt>
                <c:pt idx="1">
                  <c:v>3-3 FTCA</c:v>
                </c:pt>
                <c:pt idx="2">
                  <c:v>4-2 FTS</c:v>
                </c:pt>
                <c:pt idx="3">
                  <c:v>5-3 FTCA</c:v>
                </c:pt>
                <c:pt idx="4">
                  <c:v>6-2 FTS</c:v>
                </c:pt>
                <c:pt idx="5">
                  <c:v>7-3 FTCA</c:v>
                </c:pt>
                <c:pt idx="6">
                  <c:v>8-2 FTS</c:v>
                </c:pt>
                <c:pt idx="7">
                  <c:v>9Cl-PF3ONS</c:v>
                </c:pt>
                <c:pt idx="8">
                  <c:v>ADONA</c:v>
                </c:pt>
                <c:pt idx="9">
                  <c:v>EtFOSE</c:v>
                </c:pt>
                <c:pt idx="10">
                  <c:v>HFPO-DA</c:v>
                </c:pt>
                <c:pt idx="11">
                  <c:v>MeFOSE</c:v>
                </c:pt>
                <c:pt idx="12">
                  <c:v>N-EtFOSA</c:v>
                </c:pt>
                <c:pt idx="13">
                  <c:v>N-EtFOSAA</c:v>
                </c:pt>
                <c:pt idx="14">
                  <c:v>NFDHA</c:v>
                </c:pt>
                <c:pt idx="15">
                  <c:v>N-MeFOSA</c:v>
                </c:pt>
                <c:pt idx="16">
                  <c:v>N-MeFOSAA</c:v>
                </c:pt>
                <c:pt idx="17">
                  <c:v>PFBA</c:v>
                </c:pt>
                <c:pt idx="18">
                  <c:v>PFBS</c:v>
                </c:pt>
                <c:pt idx="19">
                  <c:v>PFDA</c:v>
                </c:pt>
                <c:pt idx="20">
                  <c:v>PFDoA</c:v>
                </c:pt>
                <c:pt idx="21">
                  <c:v>PFDoS</c:v>
                </c:pt>
                <c:pt idx="22">
                  <c:v>PFDS</c:v>
                </c:pt>
                <c:pt idx="23">
                  <c:v>PFEESA</c:v>
                </c:pt>
                <c:pt idx="24">
                  <c:v>PFHpA</c:v>
                </c:pt>
                <c:pt idx="25">
                  <c:v>PFHpS</c:v>
                </c:pt>
                <c:pt idx="26">
                  <c:v>PFHxA</c:v>
                </c:pt>
                <c:pt idx="27">
                  <c:v>PFHxS</c:v>
                </c:pt>
                <c:pt idx="28">
                  <c:v>PFMBA</c:v>
                </c:pt>
                <c:pt idx="29">
                  <c:v>PFMPA</c:v>
                </c:pt>
                <c:pt idx="30">
                  <c:v>PFNA</c:v>
                </c:pt>
                <c:pt idx="31">
                  <c:v>PFNS</c:v>
                </c:pt>
                <c:pt idx="32">
                  <c:v>PFOA</c:v>
                </c:pt>
                <c:pt idx="33">
                  <c:v>PFOS</c:v>
                </c:pt>
                <c:pt idx="34">
                  <c:v>PFOSA</c:v>
                </c:pt>
                <c:pt idx="35">
                  <c:v>PFPeA</c:v>
                </c:pt>
                <c:pt idx="36">
                  <c:v>PFPeS</c:v>
                </c:pt>
                <c:pt idx="37">
                  <c:v>PFTDA</c:v>
                </c:pt>
                <c:pt idx="38">
                  <c:v>PFTrDA</c:v>
                </c:pt>
                <c:pt idx="39">
                  <c:v>PFUnA</c:v>
                </c:pt>
              </c:strCache>
            </c:strRef>
          </c:cat>
          <c:val>
            <c:numRef>
              <c:f>'EZPFC MDL'!$W$3:$W$42</c:f>
              <c:numCache>
                <c:formatCode>General</c:formatCode>
                <c:ptCount val="40"/>
              </c:numCache>
            </c:numRef>
          </c:val>
          <c:extLst>
            <c:ext xmlns:c16="http://schemas.microsoft.com/office/drawing/2014/chart" uri="{C3380CC4-5D6E-409C-BE32-E72D297353CC}">
              <c16:uniqueId val="{00000000-52A5-4700-BCD7-5362472D9907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'EZPFC MDL'!$V$3:$V$42</c:f>
              <c:strCache>
                <c:ptCount val="40"/>
                <c:pt idx="0">
                  <c:v>11Cl-PF3OUdS</c:v>
                </c:pt>
                <c:pt idx="1">
                  <c:v>3-3 FTCA</c:v>
                </c:pt>
                <c:pt idx="2">
                  <c:v>4-2 FTS</c:v>
                </c:pt>
                <c:pt idx="3">
                  <c:v>5-3 FTCA</c:v>
                </c:pt>
                <c:pt idx="4">
                  <c:v>6-2 FTS</c:v>
                </c:pt>
                <c:pt idx="5">
                  <c:v>7-3 FTCA</c:v>
                </c:pt>
                <c:pt idx="6">
                  <c:v>8-2 FTS</c:v>
                </c:pt>
                <c:pt idx="7">
                  <c:v>9Cl-PF3ONS</c:v>
                </c:pt>
                <c:pt idx="8">
                  <c:v>ADONA</c:v>
                </c:pt>
                <c:pt idx="9">
                  <c:v>EtFOSE</c:v>
                </c:pt>
                <c:pt idx="10">
                  <c:v>HFPO-DA</c:v>
                </c:pt>
                <c:pt idx="11">
                  <c:v>MeFOSE</c:v>
                </c:pt>
                <c:pt idx="12">
                  <c:v>N-EtFOSA</c:v>
                </c:pt>
                <c:pt idx="13">
                  <c:v>N-EtFOSAA</c:v>
                </c:pt>
                <c:pt idx="14">
                  <c:v>NFDHA</c:v>
                </c:pt>
                <c:pt idx="15">
                  <c:v>N-MeFOSA</c:v>
                </c:pt>
                <c:pt idx="16">
                  <c:v>N-MeFOSAA</c:v>
                </c:pt>
                <c:pt idx="17">
                  <c:v>PFBA</c:v>
                </c:pt>
                <c:pt idx="18">
                  <c:v>PFBS</c:v>
                </c:pt>
                <c:pt idx="19">
                  <c:v>PFDA</c:v>
                </c:pt>
                <c:pt idx="20">
                  <c:v>PFDoA</c:v>
                </c:pt>
                <c:pt idx="21">
                  <c:v>PFDoS</c:v>
                </c:pt>
                <c:pt idx="22">
                  <c:v>PFDS</c:v>
                </c:pt>
                <c:pt idx="23">
                  <c:v>PFEESA</c:v>
                </c:pt>
                <c:pt idx="24">
                  <c:v>PFHpA</c:v>
                </c:pt>
                <c:pt idx="25">
                  <c:v>PFHpS</c:v>
                </c:pt>
                <c:pt idx="26">
                  <c:v>PFHxA</c:v>
                </c:pt>
                <c:pt idx="27">
                  <c:v>PFHxS</c:v>
                </c:pt>
                <c:pt idx="28">
                  <c:v>PFMBA</c:v>
                </c:pt>
                <c:pt idx="29">
                  <c:v>PFMPA</c:v>
                </c:pt>
                <c:pt idx="30">
                  <c:v>PFNA</c:v>
                </c:pt>
                <c:pt idx="31">
                  <c:v>PFNS</c:v>
                </c:pt>
                <c:pt idx="32">
                  <c:v>PFOA</c:v>
                </c:pt>
                <c:pt idx="33">
                  <c:v>PFOS</c:v>
                </c:pt>
                <c:pt idx="34">
                  <c:v>PFOSA</c:v>
                </c:pt>
                <c:pt idx="35">
                  <c:v>PFPeA</c:v>
                </c:pt>
                <c:pt idx="36">
                  <c:v>PFPeS</c:v>
                </c:pt>
                <c:pt idx="37">
                  <c:v>PFTDA</c:v>
                </c:pt>
                <c:pt idx="38">
                  <c:v>PFTrDA</c:v>
                </c:pt>
                <c:pt idx="39">
                  <c:v>PFUnA</c:v>
                </c:pt>
              </c:strCache>
            </c:strRef>
          </c:cat>
          <c:val>
            <c:numRef>
              <c:f>'EZPFC MDL'!$X$3:$X$42</c:f>
              <c:numCache>
                <c:formatCode>0.00</c:formatCode>
                <c:ptCount val="40"/>
                <c:pt idx="0">
                  <c:v>0.12928155361466617</c:v>
                </c:pt>
                <c:pt idx="1">
                  <c:v>0.35036406863727632</c:v>
                </c:pt>
                <c:pt idx="2">
                  <c:v>0.22444435549147093</c:v>
                </c:pt>
                <c:pt idx="3">
                  <c:v>0.95391912419436586</c:v>
                </c:pt>
                <c:pt idx="4">
                  <c:v>0.15196765221291778</c:v>
                </c:pt>
                <c:pt idx="5">
                  <c:v>1.0834002703181467</c:v>
                </c:pt>
                <c:pt idx="6">
                  <c:v>0.29002676254485243</c:v>
                </c:pt>
                <c:pt idx="7">
                  <c:v>0.18995482595086308</c:v>
                </c:pt>
                <c:pt idx="8">
                  <c:v>9.8110465200632602E-2</c:v>
                </c:pt>
                <c:pt idx="9">
                  <c:v>0.55799936962932883</c:v>
                </c:pt>
                <c:pt idx="10">
                  <c:v>0.44863471387181408</c:v>
                </c:pt>
                <c:pt idx="11">
                  <c:v>0.36742036666433397</c:v>
                </c:pt>
                <c:pt idx="12">
                  <c:v>8.5885085736719449E-2</c:v>
                </c:pt>
                <c:pt idx="13">
                  <c:v>9.8543934435005642E-2</c:v>
                </c:pt>
                <c:pt idx="14">
                  <c:v>9.0053542292778635E-2</c:v>
                </c:pt>
                <c:pt idx="15">
                  <c:v>0.14620205044787768</c:v>
                </c:pt>
                <c:pt idx="16">
                  <c:v>0.11317118104661054</c:v>
                </c:pt>
                <c:pt idx="17">
                  <c:v>0.13399075060027629</c:v>
                </c:pt>
                <c:pt idx="18">
                  <c:v>9.4696662768980755E-2</c:v>
                </c:pt>
                <c:pt idx="19">
                  <c:v>7.7535586876320506E-2</c:v>
                </c:pt>
                <c:pt idx="20">
                  <c:v>8.7847634058542831E-2</c:v>
                </c:pt>
                <c:pt idx="21">
                  <c:v>8.9805654904440091E-2</c:v>
                </c:pt>
                <c:pt idx="22">
                  <c:v>7.3508813521948907E-2</c:v>
                </c:pt>
                <c:pt idx="23">
                  <c:v>0.14100567635193073</c:v>
                </c:pt>
                <c:pt idx="24">
                  <c:v>5.3250539307768359E-2</c:v>
                </c:pt>
                <c:pt idx="25">
                  <c:v>9.157650485665457E-2</c:v>
                </c:pt>
                <c:pt idx="26">
                  <c:v>5.8622750827984869E-2</c:v>
                </c:pt>
                <c:pt idx="27">
                  <c:v>9.2242887770577986E-2</c:v>
                </c:pt>
                <c:pt idx="28">
                  <c:v>8.0340556899013565E-2</c:v>
                </c:pt>
                <c:pt idx="29">
                  <c:v>6.752386509898152E-2</c:v>
                </c:pt>
                <c:pt idx="30">
                  <c:v>0.12097433719698848</c:v>
                </c:pt>
                <c:pt idx="31">
                  <c:v>6.2586777834212654E-2</c:v>
                </c:pt>
                <c:pt idx="32">
                  <c:v>0.1053289161975255</c:v>
                </c:pt>
                <c:pt idx="33">
                  <c:v>0.11586676516874879</c:v>
                </c:pt>
                <c:pt idx="34">
                  <c:v>6.9292779733015342E-2</c:v>
                </c:pt>
                <c:pt idx="35">
                  <c:v>4.9639783143554231E-2</c:v>
                </c:pt>
                <c:pt idx="36">
                  <c:v>8.0422753226735769E-2</c:v>
                </c:pt>
                <c:pt idx="37">
                  <c:v>8.3326445450257691E-2</c:v>
                </c:pt>
                <c:pt idx="38">
                  <c:v>9.3990662577171785E-2</c:v>
                </c:pt>
                <c:pt idx="39">
                  <c:v>6.9637530566420081E-2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2A5-4700-BCD7-5362472D99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74685728"/>
        <c:axId val="672486064"/>
      </c:barChart>
      <c:catAx>
        <c:axId val="4746857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72486064"/>
        <c:crosses val="autoZero"/>
        <c:auto val="1"/>
        <c:lblAlgn val="ctr"/>
        <c:lblOffset val="100"/>
        <c:noMultiLvlLbl val="0"/>
      </c:catAx>
      <c:valAx>
        <c:axId val="6724860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/>
                  <a:t>Method Detection Limit in ng/L</a:t>
                </a:r>
              </a:p>
            </c:rich>
          </c:tx>
          <c:layout>
            <c:manualLayout>
              <c:xMode val="edge"/>
              <c:yMode val="edge"/>
              <c:x val="9.5555520861293833E-3"/>
              <c:y val="9.9713075340153279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4685728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D90564D-616F-40EB-9848-339FF7C4CCEF}" type="datetimeFigureOut">
              <a:rPr lang="en-US"/>
              <a:pPr>
                <a:defRPr/>
              </a:pPr>
              <a:t>2/5/2025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DB4FF1A-FC40-4338-9C6C-21C8229601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9541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DB4FF1A-FC40-4338-9C6C-21C822960116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6069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9A4B34-4E95-489A-9FB7-0A76A3E4C56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6903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A4930A-6989-4AF4-9FFC-90EEAF5B713C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/>
              <a:t>Extraction Procedure (2)</a:t>
            </a:r>
          </a:p>
        </p:txBody>
      </p:sp>
    </p:spTree>
    <p:extLst>
      <p:ext uri="{BB962C8B-B14F-4D97-AF65-F5344CB8AC3E}">
        <p14:creationId xmlns:p14="http://schemas.microsoft.com/office/powerpoint/2010/main" val="18059673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E221B9-855D-498D-8760-B67545D9D48E}" type="datetimeFigureOut">
              <a:rPr lang="en-US"/>
              <a:pPr>
                <a:defRPr/>
              </a:pPr>
              <a:t>2/5/2025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C55E7E-C18E-418C-8B8C-547B7518DF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C546E0-48A6-4E75-A88D-23C804202FC8}" type="datetimeFigureOut">
              <a:rPr lang="en-US"/>
              <a:pPr>
                <a:defRPr/>
              </a:pPr>
              <a:t>2/5/2025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ED4EF0-4274-4D33-8A51-694D8D4AC4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46CBBC-FB3F-419A-B6B5-5A8AB7FC5DC0}" type="datetimeFigureOut">
              <a:rPr lang="en-US"/>
              <a:pPr>
                <a:defRPr/>
              </a:pPr>
              <a:t>2/5/2025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BD5566-CC17-46D8-A79C-7A61594D6E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aseline="0">
                <a:solidFill>
                  <a:schemeClr val="accent6"/>
                </a:solidFill>
              </a:defRPr>
            </a:lvl1pPr>
            <a:lvl2pPr>
              <a:defRPr baseline="0">
                <a:solidFill>
                  <a:schemeClr val="accent6"/>
                </a:solidFill>
              </a:defRPr>
            </a:lvl2pPr>
            <a:lvl3pPr>
              <a:defRPr baseline="0">
                <a:solidFill>
                  <a:schemeClr val="accent6"/>
                </a:solidFill>
              </a:defRPr>
            </a:lvl3pPr>
            <a:lvl4pPr>
              <a:defRPr baseline="0">
                <a:solidFill>
                  <a:schemeClr val="accent6"/>
                </a:solidFill>
              </a:defRPr>
            </a:lvl4pPr>
            <a:lvl5pPr>
              <a:defRPr baseline="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FEED55-2ADA-4B9D-925A-962956EF6BFD}" type="datetimeFigureOut">
              <a:rPr lang="en-US"/>
              <a:pPr>
                <a:defRPr/>
              </a:pPr>
              <a:t>2/5/2025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430B06-55D3-45EA-8E5A-BA8D076CF9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302604-4C2E-4460-A79E-AAF421EF8B53}" type="datetimeFigureOut">
              <a:rPr lang="en-US"/>
              <a:pPr>
                <a:defRPr/>
              </a:pPr>
              <a:t>2/5/2025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891137-F170-43A4-AC95-F06F2BD795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5DF107-D08E-447E-BBA6-A7C50ADEA500}" type="datetimeFigureOut">
              <a:rPr lang="en-US"/>
              <a:pPr>
                <a:defRPr/>
              </a:pPr>
              <a:t>2/5/2025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CA3BE2-BEDB-4718-9302-2FF9B0FA8E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53AF64-1A36-4894-810E-FBE5B80E07B7}" type="datetimeFigureOut">
              <a:rPr lang="en-US"/>
              <a:pPr>
                <a:defRPr/>
              </a:pPr>
              <a:t>2/5/2025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A1A989-3DA6-4CD2-A6F3-46E643E91A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A270F1-3495-431A-8398-42F8DEB5E664}" type="datetimeFigureOut">
              <a:rPr lang="en-US"/>
              <a:pPr>
                <a:defRPr/>
              </a:pPr>
              <a:t>2/5/2025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9BB57B-A901-4920-9EA7-95C83AE9F1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CDA712-0FC5-4753-9C5A-E6984FD07535}" type="datetimeFigureOut">
              <a:rPr lang="en-US"/>
              <a:pPr>
                <a:defRPr/>
              </a:pPr>
              <a:t>2/5/2025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0E9AF5-B015-4E6A-B291-A7AEC53E17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A5E22E-9044-4639-A89B-AB2EB7832656}" type="datetimeFigureOut">
              <a:rPr lang="en-US"/>
              <a:pPr>
                <a:defRPr/>
              </a:pPr>
              <a:t>2/5/2025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1C3670-FC7C-44EB-ACA8-B5167138C1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F949CA-C639-4D21-9030-8C2FC35C17AA}" type="datetimeFigureOut">
              <a:rPr lang="en-US"/>
              <a:pPr>
                <a:defRPr/>
              </a:pPr>
              <a:t>2/5/2025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4D03BF-2862-45EF-B863-EE01FF026A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BE8D3E6-AAB1-42E3-96CA-A74A9320F459}" type="datetimeFigureOut">
              <a:rPr lang="en-US"/>
              <a:pPr>
                <a:defRPr/>
              </a:pPr>
              <a:t>2/5/2025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AA57FC8-732C-4D38-B934-BD4F6BFD8D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3" name="Picture 4" descr="WaterColor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-1676400" y="5307013"/>
            <a:ext cx="12192000" cy="178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26" name="Object 8"/>
          <p:cNvGraphicFramePr>
            <a:graphicFrameLocks noChangeAspect="1"/>
          </p:cNvGraphicFramePr>
          <p:nvPr/>
        </p:nvGraphicFramePr>
        <p:xfrm>
          <a:off x="0" y="0"/>
          <a:ext cx="9144000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14" imgW="34673040" imgH="40493160" progId="">
                  <p:embed/>
                </p:oleObj>
              </mc:Choice>
              <mc:Fallback>
                <p:oleObj name="CorelDRAW" r:id="rId14" imgW="34673040" imgH="40493160" progId="">
                  <p:embed/>
                  <p:pic>
                    <p:nvPicPr>
                      <p:cNvPr id="1026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137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BBE0E3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34" name="Picture 12" descr="FMS_logo_lores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81000" y="304800"/>
            <a:ext cx="15240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openclipart.org/detail/188627/oxygen-tank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ms-inc.com/simplequick/#PFAS-Analysis" TargetMode="External"/><Relationship Id="rId2" Type="http://schemas.openxmlformats.org/officeDocument/2006/relationships/hyperlink" Target="https://www.fms-inc.com/sample-prep/#multi-cartridge-solid-phase-extraction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1752600"/>
            <a:ext cx="7772400" cy="1470025"/>
          </a:xfrm>
        </p:spPr>
        <p:txBody>
          <a:bodyPr/>
          <a:lstStyle/>
          <a:p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b="1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Optimize your Sample Preparation Workflow for PFAS Analysis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4AE881D-46E7-A882-4487-D0033D8F60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/>
          <a:lstStyle/>
          <a:p>
            <a:r>
              <a:rPr lang="en-US" sz="3200" b="1" dirty="0">
                <a:solidFill>
                  <a:schemeClr val="bg1"/>
                </a:solidFill>
              </a:rPr>
              <a:t>Sample Bottle Filter</a:t>
            </a:r>
          </a:p>
        </p:txBody>
      </p:sp>
      <p:pic>
        <p:nvPicPr>
          <p:cNvPr id="7" name="Picture 6" descr="A white plastic cap with a wire on a wood surface">
            <a:extLst>
              <a:ext uri="{FF2B5EF4-FFF2-40B4-BE49-F238E27FC236}">
                <a16:creationId xmlns:a16="http://schemas.microsoft.com/office/drawing/2014/main" id="{1FB9BEE7-E252-22BA-375C-E987E9C1340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91043" y="1548043"/>
            <a:ext cx="3761913" cy="3761913"/>
          </a:xfrm>
          <a:prstGeom prst="rect">
            <a:avLst/>
          </a:prstGeom>
        </p:spPr>
      </p:pic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3" name="Slide Zoom 2">
                <a:extLst>
                  <a:ext uri="{FF2B5EF4-FFF2-40B4-BE49-F238E27FC236}">
                    <a16:creationId xmlns:a16="http://schemas.microsoft.com/office/drawing/2014/main" id="{509EF51F-6CCC-8C81-7EBA-D2C46E51CD59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979959112"/>
                  </p:ext>
                </p:extLst>
              </p:nvPr>
            </p:nvGraphicFramePr>
            <p:xfrm>
              <a:off x="-4244009" y="1379548"/>
              <a:ext cx="2286000" cy="1714500"/>
            </p:xfrm>
            <a:graphic>
              <a:graphicData uri="http://schemas.microsoft.com/office/powerpoint/2016/slidezoom">
                <pslz:sldZm>
                  <pslz:sldZmObj sldId="495" cId="718066791">
                    <pslz:zmPr id="{D287A9AC-F354-4110-B144-D9E9919BD92F}" returnToParent="0" transitionDur="1000">
                      <p166:blipFill xmlns:p166="http://schemas.microsoft.com/office/powerpoint/2016/6/main">
                        <a:blip r:embed="rId4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286000" cy="17145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3" name="Slide Zoom 2">
                <a:extLst>
                  <a:ext uri="{FF2B5EF4-FFF2-40B4-BE49-F238E27FC236}">
                    <a16:creationId xmlns:a16="http://schemas.microsoft.com/office/drawing/2014/main" id="{509EF51F-6CCC-8C81-7EBA-D2C46E51CD59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-4244009" y="1379548"/>
                <a:ext cx="2286000" cy="17145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180667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C5976B-E835-40A1-844C-F624BE07FA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0" y="-228600"/>
            <a:ext cx="6858000" cy="1162050"/>
          </a:xfrm>
        </p:spPr>
        <p:txBody>
          <a:bodyPr/>
          <a:lstStyle/>
          <a:p>
            <a:r>
              <a:rPr lang="en-US" sz="3200" dirty="0">
                <a:solidFill>
                  <a:schemeClr val="bg1"/>
                </a:solidFill>
              </a:rPr>
              <a:t>Dirty Sample from a Customer</a:t>
            </a:r>
          </a:p>
        </p:txBody>
      </p:sp>
      <p:pic>
        <p:nvPicPr>
          <p:cNvPr id="6" name="Content Placeholder 5" descr="A close up of a bottle&#10;&#10;Description automatically generated">
            <a:extLst>
              <a:ext uri="{FF2B5EF4-FFF2-40B4-BE49-F238E27FC236}">
                <a16:creationId xmlns:a16="http://schemas.microsoft.com/office/drawing/2014/main" id="{FE2DE718-7768-4C04-AA71-D284EE39A0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2133600"/>
            <a:ext cx="5111750" cy="2875359"/>
          </a:xfr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3A63FD3-5F0D-444E-A0D2-ED604930F37C}"/>
              </a:ext>
            </a:extLst>
          </p:cNvPr>
          <p:cNvSpPr/>
          <p:nvPr/>
        </p:nvSpPr>
        <p:spPr>
          <a:xfrm>
            <a:off x="2743200" y="4343400"/>
            <a:ext cx="838200" cy="163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4038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indoor, kitchen, sitting, table&#10;&#10;Description automatically generated">
            <a:extLst>
              <a:ext uri="{FF2B5EF4-FFF2-40B4-BE49-F238E27FC236}">
                <a16:creationId xmlns:a16="http://schemas.microsoft.com/office/drawing/2014/main" id="{77AD55D6-CD16-4B56-BEC3-6358F6AC30D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5730" y="1752600"/>
            <a:ext cx="4876798" cy="2743200"/>
          </a:xfrm>
          <a:prstGeom prst="rect">
            <a:avLst/>
          </a:prstGeom>
        </p:spPr>
      </p:pic>
      <p:pic>
        <p:nvPicPr>
          <p:cNvPr id="10" name="Picture 9" descr="A picture containing indoor, blender, counter, table&#10;&#10;Description automatically generated">
            <a:extLst>
              <a:ext uri="{FF2B5EF4-FFF2-40B4-BE49-F238E27FC236}">
                <a16:creationId xmlns:a16="http://schemas.microsoft.com/office/drawing/2014/main" id="{1822AF1F-8F12-4B26-9AFA-3E7545F9C2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1752600"/>
            <a:ext cx="4876800" cy="2743200"/>
          </a:xfrm>
          <a:prstGeom prst="rect">
            <a:avLst/>
          </a:prstGeom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id="{22623786-8AA5-45AF-886B-DE1B41220F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0"/>
            <a:ext cx="8229600" cy="1143000"/>
          </a:xfrm>
        </p:spPr>
        <p:txBody>
          <a:bodyPr/>
          <a:lstStyle/>
          <a:p>
            <a:r>
              <a:rPr lang="en-US" sz="3200" b="1" dirty="0">
                <a:solidFill>
                  <a:schemeClr val="bg1"/>
                </a:solidFill>
              </a:rPr>
              <a:t>Industrial 433 Matrix 250ml </a:t>
            </a:r>
          </a:p>
        </p:txBody>
      </p:sp>
    </p:spTree>
    <p:extLst>
      <p:ext uri="{BB962C8B-B14F-4D97-AF65-F5344CB8AC3E}">
        <p14:creationId xmlns:p14="http://schemas.microsoft.com/office/powerpoint/2010/main" val="28312256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sitting, white, table, water&#10;&#10;Description automatically generated">
            <a:extLst>
              <a:ext uri="{FF2B5EF4-FFF2-40B4-BE49-F238E27FC236}">
                <a16:creationId xmlns:a16="http://schemas.microsoft.com/office/drawing/2014/main" id="{779D0531-6BF0-457B-A8B4-EB20E358A03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900" y="1907381"/>
            <a:ext cx="5410200" cy="3043237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1702ABF3-37D7-4C46-9EBC-4A4339ED7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29817"/>
            <a:ext cx="8229600" cy="1143000"/>
          </a:xfrm>
        </p:spPr>
        <p:txBody>
          <a:bodyPr/>
          <a:lstStyle/>
          <a:p>
            <a:r>
              <a:rPr lang="en-US" sz="3200" b="1" dirty="0">
                <a:solidFill>
                  <a:schemeClr val="bg1"/>
                </a:solidFill>
              </a:rPr>
              <a:t>6ml and 25ml Cartridges</a:t>
            </a:r>
          </a:p>
        </p:txBody>
      </p:sp>
    </p:spTree>
    <p:extLst>
      <p:ext uri="{BB962C8B-B14F-4D97-AF65-F5344CB8AC3E}">
        <p14:creationId xmlns:p14="http://schemas.microsoft.com/office/powerpoint/2010/main" val="9434944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purple, pink, holding, white&#10;&#10;Description automatically generated">
            <a:extLst>
              <a:ext uri="{FF2B5EF4-FFF2-40B4-BE49-F238E27FC236}">
                <a16:creationId xmlns:a16="http://schemas.microsoft.com/office/drawing/2014/main" id="{BB35949D-642C-4C8A-8B77-A8EDD7E9B8B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029200" y="1752599"/>
            <a:ext cx="3352800" cy="3352800"/>
          </a:xfrm>
          <a:prstGeom prst="rect">
            <a:avLst/>
          </a:prstGeom>
        </p:spPr>
      </p:pic>
      <p:pic>
        <p:nvPicPr>
          <p:cNvPr id="11" name="Picture 10" descr="A picture containing cup, sitting, table, glass&#10;&#10;Description automatically generated">
            <a:extLst>
              <a:ext uri="{FF2B5EF4-FFF2-40B4-BE49-F238E27FC236}">
                <a16:creationId xmlns:a16="http://schemas.microsoft.com/office/drawing/2014/main" id="{2EF28425-717A-4CDF-918C-DA8A13C5996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271712"/>
            <a:ext cx="4114800" cy="2314575"/>
          </a:xfrm>
          <a:prstGeom prst="rect">
            <a:avLst/>
          </a:prstGeom>
        </p:spPr>
      </p:pic>
      <p:sp>
        <p:nvSpPr>
          <p:cNvPr id="12" name="Title 11">
            <a:extLst>
              <a:ext uri="{FF2B5EF4-FFF2-40B4-BE49-F238E27FC236}">
                <a16:creationId xmlns:a16="http://schemas.microsoft.com/office/drawing/2014/main" id="{5178DB68-916A-40F3-8267-4A1BB4AD7D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0" y="0"/>
            <a:ext cx="7620000" cy="1371600"/>
          </a:xfrm>
        </p:spPr>
        <p:txBody>
          <a:bodyPr/>
          <a:lstStyle/>
          <a:p>
            <a:r>
              <a:rPr lang="en-US" sz="3200" b="1" dirty="0">
                <a:solidFill>
                  <a:schemeClr val="bg1"/>
                </a:solidFill>
              </a:rPr>
              <a:t>250 ml run to completion on </a:t>
            </a:r>
            <a:br>
              <a:rPr lang="en-US" sz="3200" b="1" dirty="0">
                <a:solidFill>
                  <a:schemeClr val="bg1"/>
                </a:solidFill>
              </a:rPr>
            </a:br>
            <a:r>
              <a:rPr lang="en-US" sz="3200" b="1" dirty="0">
                <a:solidFill>
                  <a:schemeClr val="bg1"/>
                </a:solidFill>
              </a:rPr>
              <a:t>6 ml cartridge with Plastic Wool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69559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indoor, person, cup, table&#10;&#10;Description automatically generated">
            <a:extLst>
              <a:ext uri="{FF2B5EF4-FFF2-40B4-BE49-F238E27FC236}">
                <a16:creationId xmlns:a16="http://schemas.microsoft.com/office/drawing/2014/main" id="{82C14311-1B22-4400-B289-AB3496C2327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029199" y="1752599"/>
            <a:ext cx="3468757" cy="3468757"/>
          </a:xfrm>
          <a:prstGeom prst="rect">
            <a:avLst/>
          </a:prstGeom>
        </p:spPr>
      </p:pic>
      <p:pic>
        <p:nvPicPr>
          <p:cNvPr id="5" name="Picture 4" descr="A picture containing person, pink, woman, purple&#10;&#10;Description automatically generated">
            <a:extLst>
              <a:ext uri="{FF2B5EF4-FFF2-40B4-BE49-F238E27FC236}">
                <a16:creationId xmlns:a16="http://schemas.microsoft.com/office/drawing/2014/main" id="{AB3D86F6-1377-4612-B704-631FF9D9921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50842" y="1752599"/>
            <a:ext cx="3468757" cy="3468757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B90988F7-2C73-45C7-9C3F-30ED57B604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152400"/>
            <a:ext cx="7543800" cy="1143000"/>
          </a:xfrm>
        </p:spPr>
        <p:txBody>
          <a:bodyPr/>
          <a:lstStyle/>
          <a:p>
            <a:r>
              <a:rPr lang="en-US" sz="3200" b="1" dirty="0">
                <a:solidFill>
                  <a:schemeClr val="bg1"/>
                </a:solidFill>
              </a:rPr>
              <a:t>250ml run to completion </a:t>
            </a:r>
            <a:br>
              <a:rPr lang="en-US" sz="3200" b="1" dirty="0">
                <a:solidFill>
                  <a:schemeClr val="bg1"/>
                </a:solidFill>
              </a:rPr>
            </a:br>
            <a:r>
              <a:rPr lang="en-US" sz="3200" b="1" dirty="0">
                <a:solidFill>
                  <a:schemeClr val="bg1"/>
                </a:solidFill>
              </a:rPr>
              <a:t>25ml cartridge</a:t>
            </a:r>
          </a:p>
        </p:txBody>
      </p:sp>
    </p:spTree>
    <p:extLst>
      <p:ext uri="{BB962C8B-B14F-4D97-AF65-F5344CB8AC3E}">
        <p14:creationId xmlns:p14="http://schemas.microsoft.com/office/powerpoint/2010/main" val="41911452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1981200" y="76200"/>
            <a:ext cx="7028259" cy="119488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400" b="1" dirty="0" err="1">
                <a:solidFill>
                  <a:schemeClr val="bg1"/>
                </a:solidFill>
              </a:rPr>
              <a:t>TurboTrace</a:t>
            </a:r>
            <a:r>
              <a:rPr lang="en-US" sz="2400" b="1" dirty="0">
                <a:solidFill>
                  <a:schemeClr val="bg1"/>
                </a:solidFill>
              </a:rPr>
              <a:t> PFC Automated Extraction and Concentration for PFAS/PFOS in </a:t>
            </a:r>
            <a:br>
              <a:rPr lang="en-US" sz="2400" b="1" dirty="0">
                <a:solidFill>
                  <a:schemeClr val="bg1"/>
                </a:solidFill>
              </a:rPr>
            </a:br>
            <a:r>
              <a:rPr lang="en-US" sz="2400" b="1" dirty="0">
                <a:solidFill>
                  <a:schemeClr val="bg1"/>
                </a:solidFill>
              </a:rPr>
              <a:t>Drinking Water and </a:t>
            </a:r>
            <a:r>
              <a:rPr lang="en-US" sz="2400" b="1" dirty="0" err="1">
                <a:solidFill>
                  <a:schemeClr val="bg1"/>
                </a:solidFill>
              </a:rPr>
              <a:t>WasteWater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8F88051-0333-5E94-47CF-98019B5F087F}"/>
              </a:ext>
            </a:extLst>
          </p:cNvPr>
          <p:cNvSpPr txBox="1"/>
          <p:nvPr/>
        </p:nvSpPr>
        <p:spPr>
          <a:xfrm>
            <a:off x="6139221" y="4385449"/>
            <a:ext cx="8226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accent2"/>
                </a:solidFill>
              </a:rPr>
              <a:t>LC/MS</a:t>
            </a:r>
          </a:p>
        </p:txBody>
      </p:sp>
      <p:pic>
        <p:nvPicPr>
          <p:cNvPr id="6" name="Picture 5" descr="Graphical user interface&#10;&#10;Description automatically generated">
            <a:extLst>
              <a:ext uri="{FF2B5EF4-FFF2-40B4-BE49-F238E27FC236}">
                <a16:creationId xmlns:a16="http://schemas.microsoft.com/office/drawing/2014/main" id="{86B98D4F-2F6B-B7F9-0048-AE2E363995F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3435" y="1606058"/>
            <a:ext cx="4054235" cy="274382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8B51108-5A00-07F9-D99D-26BE0B735E9A}"/>
              </a:ext>
            </a:extLst>
          </p:cNvPr>
          <p:cNvSpPr txBox="1"/>
          <p:nvPr/>
        </p:nvSpPr>
        <p:spPr>
          <a:xfrm>
            <a:off x="633167" y="3687179"/>
            <a:ext cx="19101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accent6"/>
                </a:solidFill>
              </a:rPr>
              <a:t>TurboTrace</a:t>
            </a:r>
            <a:r>
              <a:rPr lang="en-US" sz="1600" b="1" baseline="30000" dirty="0">
                <a:solidFill>
                  <a:schemeClr val="accent6"/>
                </a:solidFill>
              </a:rPr>
              <a:t>®</a:t>
            </a:r>
            <a:r>
              <a:rPr lang="en-US" sz="1600" b="1" dirty="0">
                <a:solidFill>
                  <a:schemeClr val="accent6"/>
                </a:solidFill>
              </a:rPr>
              <a:t> PFC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2D8A65-DBCA-AEFD-EA5B-D6AD0C10D822}"/>
              </a:ext>
            </a:extLst>
          </p:cNvPr>
          <p:cNvSpPr txBox="1"/>
          <p:nvPr/>
        </p:nvSpPr>
        <p:spPr>
          <a:xfrm>
            <a:off x="633167" y="4114346"/>
            <a:ext cx="5439310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6"/>
                </a:solidFill>
              </a:rPr>
              <a:t>Wastewater, Particulate Laden Samples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6"/>
                </a:solidFill>
              </a:rPr>
              <a:t>Drinking water Samples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6"/>
                </a:solidFill>
              </a:rPr>
              <a:t>Vacuum Pump or Positive Pressure for loading samples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6"/>
                </a:solidFill>
              </a:rPr>
              <a:t>Positive Pressure Pumping for conditioning, rinsing and elution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6"/>
                </a:solidFill>
              </a:rPr>
              <a:t>Direct to </a:t>
            </a:r>
            <a:r>
              <a:rPr lang="en-US" sz="1400" dirty="0" err="1">
                <a:solidFill>
                  <a:schemeClr val="accent6"/>
                </a:solidFill>
              </a:rPr>
              <a:t>SuperVap</a:t>
            </a:r>
            <a:r>
              <a:rPr lang="en-US" sz="1400" dirty="0">
                <a:solidFill>
                  <a:schemeClr val="accent6"/>
                </a:solidFill>
              </a:rPr>
              <a:t> Concentrator</a:t>
            </a:r>
          </a:p>
        </p:txBody>
      </p:sp>
      <p:pic>
        <p:nvPicPr>
          <p:cNvPr id="9" name="Picture 8" descr="A machine with many buttons and a screen&#10;&#10;Description automatically generated with medium confidence">
            <a:extLst>
              <a:ext uri="{FF2B5EF4-FFF2-40B4-BE49-F238E27FC236}">
                <a16:creationId xmlns:a16="http://schemas.microsoft.com/office/drawing/2014/main" id="{116B71B4-9276-D8A6-C971-B208F6FB09D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395" y="1483783"/>
            <a:ext cx="2868594" cy="2084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6349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113731"/>
            <a:ext cx="8229600" cy="1143000"/>
          </a:xfrm>
        </p:spPr>
        <p:txBody>
          <a:bodyPr/>
          <a:lstStyle/>
          <a:p>
            <a:r>
              <a:rPr lang="en-US" sz="2400" b="1" dirty="0">
                <a:solidFill>
                  <a:schemeClr val="bg1"/>
                </a:solidFill>
              </a:rPr>
              <a:t>TurboTrace for Extraction and Concentration</a:t>
            </a:r>
            <a:br>
              <a:rPr lang="en-US" sz="2400" b="1" dirty="0">
                <a:solidFill>
                  <a:schemeClr val="bg1"/>
                </a:solidFill>
              </a:rPr>
            </a:br>
            <a:r>
              <a:rPr lang="en-US" sz="2400" b="1" dirty="0">
                <a:solidFill>
                  <a:schemeClr val="bg1"/>
                </a:solidFill>
              </a:rPr>
              <a:t> of PFAS/PFOS in Drinking/</a:t>
            </a:r>
            <a:r>
              <a:rPr lang="en-US" sz="2400" b="1" dirty="0" err="1">
                <a:solidFill>
                  <a:schemeClr val="bg1"/>
                </a:solidFill>
              </a:rPr>
              <a:t>WasteWater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7000" y="1737039"/>
            <a:ext cx="3352799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accent2"/>
                </a:solidFill>
              </a:rPr>
              <a:t>Modular and Scalable expandable from 1 to 4 Modules</a:t>
            </a:r>
          </a:p>
          <a:p>
            <a:endParaRPr lang="en-US" sz="1400" b="1" dirty="0">
              <a:solidFill>
                <a:schemeClr val="accent2"/>
              </a:solidFill>
            </a:endParaRPr>
          </a:p>
          <a:p>
            <a:r>
              <a:rPr lang="en-US" sz="1400" b="1" dirty="0">
                <a:solidFill>
                  <a:schemeClr val="accent2"/>
                </a:solidFill>
              </a:rPr>
              <a:t>Run 2 to 8 samples</a:t>
            </a:r>
          </a:p>
          <a:p>
            <a:endParaRPr lang="en-US" sz="1400" b="1" dirty="0">
              <a:solidFill>
                <a:schemeClr val="accent2"/>
              </a:solidFill>
            </a:endParaRPr>
          </a:p>
          <a:p>
            <a:r>
              <a:rPr lang="en-US" sz="1400" b="1" dirty="0">
                <a:solidFill>
                  <a:schemeClr val="accent2"/>
                </a:solidFill>
              </a:rPr>
              <a:t>Each Module can Run 2 Samples in parallel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1901" y="3448453"/>
            <a:ext cx="411128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accent2"/>
                </a:solidFill>
              </a:rPr>
              <a:t>Uses Positive Pressure Pumping</a:t>
            </a:r>
          </a:p>
          <a:p>
            <a:r>
              <a:rPr lang="en-US" sz="1400" b="1" dirty="0">
                <a:solidFill>
                  <a:schemeClr val="accent2"/>
                </a:solidFill>
              </a:rPr>
              <a:t>for Precise delivery of Elution and Wash Solvent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1901" y="4191782"/>
            <a:ext cx="7191136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accent2"/>
                </a:solidFill>
              </a:rPr>
              <a:t>One valve pathway to the cartridge</a:t>
            </a:r>
          </a:p>
          <a:p>
            <a:endParaRPr lang="en-US" sz="1400" b="1" dirty="0">
              <a:solidFill>
                <a:schemeClr val="accent2"/>
              </a:solidFill>
            </a:endParaRPr>
          </a:p>
          <a:p>
            <a:r>
              <a:rPr lang="en-US" sz="1400" b="1" dirty="0">
                <a:solidFill>
                  <a:schemeClr val="accent2"/>
                </a:solidFill>
              </a:rPr>
              <a:t>Uses a Vacuum with liquid sensor to Load Dirty Samples and detect when finished</a:t>
            </a:r>
          </a:p>
          <a:p>
            <a:endParaRPr lang="en-US" sz="1400" b="1" dirty="0">
              <a:solidFill>
                <a:schemeClr val="accent2"/>
              </a:solidFill>
            </a:endParaRPr>
          </a:p>
          <a:p>
            <a:r>
              <a:rPr lang="en-US" sz="1400" b="1" dirty="0">
                <a:solidFill>
                  <a:schemeClr val="accent2"/>
                </a:solidFill>
              </a:rPr>
              <a:t>Direct Extract delivery to Concentrator for Evaporation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A4061A4-FC5B-4E69-B108-71ED2766C115}"/>
              </a:ext>
            </a:extLst>
          </p:cNvPr>
          <p:cNvSpPr txBox="1"/>
          <p:nvPr/>
        </p:nvSpPr>
        <p:spPr>
          <a:xfrm>
            <a:off x="127000" y="1429262"/>
            <a:ext cx="33527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accent2"/>
                </a:solidFill>
              </a:rPr>
              <a:t>Fully Automated from start to finish</a:t>
            </a:r>
          </a:p>
        </p:txBody>
      </p:sp>
      <p:pic>
        <p:nvPicPr>
          <p:cNvPr id="9" name="Picture 8" descr="A machine with many buttons and a screen&#10;&#10;Description automatically generated with medium confidence">
            <a:extLst>
              <a:ext uri="{FF2B5EF4-FFF2-40B4-BE49-F238E27FC236}">
                <a16:creationId xmlns:a16="http://schemas.microsoft.com/office/drawing/2014/main" id="{D304745A-A786-9268-AE14-F4F183DFBD8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0812" y="1737039"/>
            <a:ext cx="3313345" cy="2407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3252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Rounded Rectangle 262"/>
          <p:cNvSpPr/>
          <p:nvPr/>
        </p:nvSpPr>
        <p:spPr>
          <a:xfrm>
            <a:off x="90576" y="886587"/>
            <a:ext cx="6365191" cy="3834430"/>
          </a:xfrm>
          <a:prstGeom prst="roundRect">
            <a:avLst>
              <a:gd name="adj" fmla="val 2259"/>
            </a:avLst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16732E5-3B8B-4193-933F-22E185644117}"/>
              </a:ext>
            </a:extLst>
          </p:cNvPr>
          <p:cNvGrpSpPr/>
          <p:nvPr/>
        </p:nvGrpSpPr>
        <p:grpSpPr>
          <a:xfrm>
            <a:off x="18661" y="990600"/>
            <a:ext cx="9034763" cy="4495800"/>
            <a:chOff x="122804" y="1090701"/>
            <a:chExt cx="8422010" cy="4861766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474A1591-3AFD-8DCD-9292-E57AC188370A}"/>
                </a:ext>
              </a:extLst>
            </p:cNvPr>
            <p:cNvGrpSpPr/>
            <p:nvPr/>
          </p:nvGrpSpPr>
          <p:grpSpPr>
            <a:xfrm>
              <a:off x="5082796" y="2519373"/>
              <a:ext cx="335971" cy="842764"/>
              <a:chOff x="4704061" y="1483894"/>
              <a:chExt cx="355250" cy="810508"/>
            </a:xfrm>
          </p:grpSpPr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4216BA09-BED9-8D8B-B103-CA73A7D8AFBE}"/>
                  </a:ext>
                </a:extLst>
              </p:cNvPr>
              <p:cNvSpPr/>
              <p:nvPr/>
            </p:nvSpPr>
            <p:spPr>
              <a:xfrm>
                <a:off x="4842615" y="1990365"/>
                <a:ext cx="78143" cy="304037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EFD7E90E-FF43-1423-D95E-A5EA236DEC73}"/>
                  </a:ext>
                </a:extLst>
              </p:cNvPr>
              <p:cNvSpPr/>
              <p:nvPr/>
            </p:nvSpPr>
            <p:spPr>
              <a:xfrm>
                <a:off x="4766258" y="1556084"/>
                <a:ext cx="230858" cy="586300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DB2AE10F-1DF0-8A40-512F-049F51AB21F2}"/>
                  </a:ext>
                </a:extLst>
              </p:cNvPr>
              <p:cNvSpPr/>
              <p:nvPr/>
            </p:nvSpPr>
            <p:spPr>
              <a:xfrm>
                <a:off x="4704061" y="1483894"/>
                <a:ext cx="355250" cy="128337"/>
              </a:xfrm>
              <a:prstGeom prst="roundRect">
                <a:avLst/>
              </a:prstGeom>
              <a:solidFill>
                <a:schemeClr val="bg2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9209A558-0E16-2B86-9FC9-5921F19EB129}"/>
                </a:ext>
              </a:extLst>
            </p:cNvPr>
            <p:cNvCxnSpPr>
              <a:cxnSpLocks/>
              <a:stCxn id="35" idx="2"/>
              <a:endCxn id="139" idx="0"/>
            </p:cNvCxnSpPr>
            <p:nvPr/>
          </p:nvCxnSpPr>
          <p:spPr>
            <a:xfrm flipH="1" flipV="1">
              <a:off x="3904196" y="1886521"/>
              <a:ext cx="189038" cy="4113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0B59136A-C21E-3340-7C48-557D60A77E65}"/>
                </a:ext>
              </a:extLst>
            </p:cNvPr>
            <p:cNvSpPr/>
            <p:nvPr/>
          </p:nvSpPr>
          <p:spPr>
            <a:xfrm>
              <a:off x="4949117" y="1815654"/>
              <a:ext cx="606375" cy="379931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C7684B80-B9BA-34EA-C9FB-7846011D88F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68102" y="1889087"/>
              <a:ext cx="1048002" cy="650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E93D34A4-1B02-BD87-B330-98246F36BE59}"/>
                </a:ext>
              </a:extLst>
            </p:cNvPr>
            <p:cNvSpPr/>
            <p:nvPr/>
          </p:nvSpPr>
          <p:spPr>
            <a:xfrm>
              <a:off x="1415560" y="3605624"/>
              <a:ext cx="1122740" cy="15682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4ED6740B-C296-F0C3-24FC-9BC688921E26}"/>
                </a:ext>
              </a:extLst>
            </p:cNvPr>
            <p:cNvCxnSpPr>
              <a:cxnSpLocks/>
              <a:stCxn id="190" idx="4"/>
              <a:endCxn id="253" idx="0"/>
            </p:cNvCxnSpPr>
            <p:nvPr/>
          </p:nvCxnSpPr>
          <p:spPr>
            <a:xfrm>
              <a:off x="3199035" y="2321541"/>
              <a:ext cx="830" cy="104729"/>
            </a:xfrm>
            <a:prstGeom prst="line">
              <a:avLst/>
            </a:prstGeom>
            <a:ln w="25400"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pic>
          <p:nvPicPr>
            <p:cNvPr id="83" name="Picture 82" descr="Background pattern&#10;&#10;Description automatically generated">
              <a:extLst>
                <a:ext uri="{FF2B5EF4-FFF2-40B4-BE49-F238E27FC236}">
                  <a16:creationId xmlns:a16="http://schemas.microsoft.com/office/drawing/2014/main" id="{6C02DB70-E02E-C7AA-446E-C7C8CAC1106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4"/>
                </a:ext>
              </a:extLst>
            </a:blip>
            <a:stretch>
              <a:fillRect/>
            </a:stretch>
          </p:blipFill>
          <p:spPr>
            <a:xfrm>
              <a:off x="3156282" y="4846659"/>
              <a:ext cx="164980" cy="574335"/>
            </a:xfrm>
            <a:prstGeom prst="rect">
              <a:avLst/>
            </a:prstGeom>
          </p:spPr>
        </p:pic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CF936CCB-0F52-DC5D-943C-0D07E3FB248D}"/>
                </a:ext>
              </a:extLst>
            </p:cNvPr>
            <p:cNvGrpSpPr/>
            <p:nvPr/>
          </p:nvGrpSpPr>
          <p:grpSpPr>
            <a:xfrm>
              <a:off x="4998646" y="5050287"/>
              <a:ext cx="543368" cy="404385"/>
              <a:chOff x="6696358" y="5499086"/>
              <a:chExt cx="724491" cy="539180"/>
            </a:xfrm>
          </p:grpSpPr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091BD562-0F1B-72A0-D8B9-3C678A9D2054}"/>
                  </a:ext>
                </a:extLst>
              </p:cNvPr>
              <p:cNvSpPr/>
              <p:nvPr/>
            </p:nvSpPr>
            <p:spPr>
              <a:xfrm flipH="1">
                <a:off x="6860993" y="5499086"/>
                <a:ext cx="363524" cy="103645"/>
              </a:xfrm>
              <a:prstGeom prst="rect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87" name="Rectangle: Rounded Corners 86">
                <a:extLst>
                  <a:ext uri="{FF2B5EF4-FFF2-40B4-BE49-F238E27FC236}">
                    <a16:creationId xmlns:a16="http://schemas.microsoft.com/office/drawing/2014/main" id="{9479557B-6D3C-B72D-EAA8-175470EF57AE}"/>
                  </a:ext>
                </a:extLst>
              </p:cNvPr>
              <p:cNvSpPr/>
              <p:nvPr/>
            </p:nvSpPr>
            <p:spPr>
              <a:xfrm>
                <a:off x="6696358" y="5557802"/>
                <a:ext cx="724491" cy="480464"/>
              </a:xfrm>
              <a:prstGeom prst="roundRect">
                <a:avLst/>
              </a:prstGeom>
              <a:solidFill>
                <a:schemeClr val="accent6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B2A51F9C-09D9-A045-AA99-CFB5F74DFE69}"/>
                </a:ext>
              </a:extLst>
            </p:cNvPr>
            <p:cNvSpPr/>
            <p:nvPr/>
          </p:nvSpPr>
          <p:spPr>
            <a:xfrm rot="5400000">
              <a:off x="3473069" y="1777515"/>
              <a:ext cx="644241" cy="218011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grpSp>
          <p:nvGrpSpPr>
            <p:cNvPr id="159" name="Group 158">
              <a:extLst>
                <a:ext uri="{FF2B5EF4-FFF2-40B4-BE49-F238E27FC236}">
                  <a16:creationId xmlns:a16="http://schemas.microsoft.com/office/drawing/2014/main" id="{04E9E7D9-5E08-2F94-73C7-1BA640A7D1D0}"/>
                </a:ext>
              </a:extLst>
            </p:cNvPr>
            <p:cNvGrpSpPr/>
            <p:nvPr/>
          </p:nvGrpSpPr>
          <p:grpSpPr>
            <a:xfrm>
              <a:off x="1914882" y="3900947"/>
              <a:ext cx="123758" cy="232517"/>
              <a:chOff x="2649488" y="5877151"/>
              <a:chExt cx="183757" cy="394062"/>
            </a:xfrm>
          </p:grpSpPr>
          <p:sp>
            <p:nvSpPr>
              <p:cNvPr id="160" name="Rectangle: Rounded Corners 159">
                <a:extLst>
                  <a:ext uri="{FF2B5EF4-FFF2-40B4-BE49-F238E27FC236}">
                    <a16:creationId xmlns:a16="http://schemas.microsoft.com/office/drawing/2014/main" id="{FF26D50D-C871-140E-10AC-A6ABE1A35854}"/>
                  </a:ext>
                </a:extLst>
              </p:cNvPr>
              <p:cNvSpPr/>
              <p:nvPr/>
            </p:nvSpPr>
            <p:spPr>
              <a:xfrm>
                <a:off x="2649488" y="5929894"/>
                <a:ext cx="183757" cy="341319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161" name="Rectangle: Rounded Corners 160">
                <a:extLst>
                  <a:ext uri="{FF2B5EF4-FFF2-40B4-BE49-F238E27FC236}">
                    <a16:creationId xmlns:a16="http://schemas.microsoft.com/office/drawing/2014/main" id="{26DB7222-39B0-4B33-EE5B-CEB0BE1CE3D6}"/>
                  </a:ext>
                </a:extLst>
              </p:cNvPr>
              <p:cNvSpPr/>
              <p:nvPr/>
            </p:nvSpPr>
            <p:spPr>
              <a:xfrm>
                <a:off x="2708838" y="5877151"/>
                <a:ext cx="74044" cy="58973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  <p:grpSp>
          <p:nvGrpSpPr>
            <p:cNvPr id="162" name="Group 161">
              <a:extLst>
                <a:ext uri="{FF2B5EF4-FFF2-40B4-BE49-F238E27FC236}">
                  <a16:creationId xmlns:a16="http://schemas.microsoft.com/office/drawing/2014/main" id="{9D053079-5631-D1A0-A115-AE5AD7A9BE0C}"/>
                </a:ext>
              </a:extLst>
            </p:cNvPr>
            <p:cNvGrpSpPr/>
            <p:nvPr/>
          </p:nvGrpSpPr>
          <p:grpSpPr>
            <a:xfrm>
              <a:off x="2157827" y="3887256"/>
              <a:ext cx="123758" cy="232517"/>
              <a:chOff x="2649488" y="5877151"/>
              <a:chExt cx="183757" cy="394062"/>
            </a:xfrm>
          </p:grpSpPr>
          <p:sp>
            <p:nvSpPr>
              <p:cNvPr id="163" name="Rectangle: Rounded Corners 162">
                <a:extLst>
                  <a:ext uri="{FF2B5EF4-FFF2-40B4-BE49-F238E27FC236}">
                    <a16:creationId xmlns:a16="http://schemas.microsoft.com/office/drawing/2014/main" id="{E9561A18-C109-09EF-3786-E5DB2BF3E3F8}"/>
                  </a:ext>
                </a:extLst>
              </p:cNvPr>
              <p:cNvSpPr/>
              <p:nvPr/>
            </p:nvSpPr>
            <p:spPr>
              <a:xfrm>
                <a:off x="2649488" y="5929894"/>
                <a:ext cx="183757" cy="341319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164" name="Rectangle: Rounded Corners 163">
                <a:extLst>
                  <a:ext uri="{FF2B5EF4-FFF2-40B4-BE49-F238E27FC236}">
                    <a16:creationId xmlns:a16="http://schemas.microsoft.com/office/drawing/2014/main" id="{1865059C-464B-6FC0-57EA-27EADC3E4192}"/>
                  </a:ext>
                </a:extLst>
              </p:cNvPr>
              <p:cNvSpPr/>
              <p:nvPr/>
            </p:nvSpPr>
            <p:spPr>
              <a:xfrm>
                <a:off x="2708838" y="5877151"/>
                <a:ext cx="74044" cy="58973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  <p:grpSp>
          <p:nvGrpSpPr>
            <p:cNvPr id="165" name="Group 164">
              <a:extLst>
                <a:ext uri="{FF2B5EF4-FFF2-40B4-BE49-F238E27FC236}">
                  <a16:creationId xmlns:a16="http://schemas.microsoft.com/office/drawing/2014/main" id="{8CDB8EE2-7FE0-ABE0-4C03-44667E1E3722}"/>
                </a:ext>
              </a:extLst>
            </p:cNvPr>
            <p:cNvGrpSpPr/>
            <p:nvPr/>
          </p:nvGrpSpPr>
          <p:grpSpPr>
            <a:xfrm>
              <a:off x="2389696" y="3901917"/>
              <a:ext cx="123758" cy="232517"/>
              <a:chOff x="2649488" y="5877151"/>
              <a:chExt cx="183757" cy="394062"/>
            </a:xfrm>
          </p:grpSpPr>
          <p:sp>
            <p:nvSpPr>
              <p:cNvPr id="166" name="Rectangle: Rounded Corners 165">
                <a:extLst>
                  <a:ext uri="{FF2B5EF4-FFF2-40B4-BE49-F238E27FC236}">
                    <a16:creationId xmlns:a16="http://schemas.microsoft.com/office/drawing/2014/main" id="{E33FEF67-D908-DCE5-D302-E42E82E3DB96}"/>
                  </a:ext>
                </a:extLst>
              </p:cNvPr>
              <p:cNvSpPr/>
              <p:nvPr/>
            </p:nvSpPr>
            <p:spPr>
              <a:xfrm>
                <a:off x="2649488" y="5929894"/>
                <a:ext cx="183757" cy="341319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167" name="Rectangle: Rounded Corners 166">
                <a:extLst>
                  <a:ext uri="{FF2B5EF4-FFF2-40B4-BE49-F238E27FC236}">
                    <a16:creationId xmlns:a16="http://schemas.microsoft.com/office/drawing/2014/main" id="{BA0E08EA-EC06-A77B-286A-69ADE85863C1}"/>
                  </a:ext>
                </a:extLst>
              </p:cNvPr>
              <p:cNvSpPr/>
              <p:nvPr/>
            </p:nvSpPr>
            <p:spPr>
              <a:xfrm>
                <a:off x="2708838" y="5877151"/>
                <a:ext cx="74044" cy="58973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  <p:cxnSp>
          <p:nvCxnSpPr>
            <p:cNvPr id="335" name="Straight Connector 334">
              <a:extLst>
                <a:ext uri="{FF2B5EF4-FFF2-40B4-BE49-F238E27FC236}">
                  <a16:creationId xmlns:a16="http://schemas.microsoft.com/office/drawing/2014/main" id="{31D151F6-3EFA-E53E-2D89-C124B75BA7B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51575" y="3744263"/>
              <a:ext cx="0" cy="239521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7" name="Straight Connector 336">
              <a:extLst>
                <a:ext uri="{FF2B5EF4-FFF2-40B4-BE49-F238E27FC236}">
                  <a16:creationId xmlns:a16="http://schemas.microsoft.com/office/drawing/2014/main" id="{9F351E03-4A7E-AA0A-6253-43F188E0E150}"/>
                </a:ext>
              </a:extLst>
            </p:cNvPr>
            <p:cNvCxnSpPr>
              <a:cxnSpLocks/>
              <a:stCxn id="164" idx="0"/>
            </p:cNvCxnSpPr>
            <p:nvPr/>
          </p:nvCxnSpPr>
          <p:spPr>
            <a:xfrm flipH="1" flipV="1">
              <a:off x="2219707" y="3744262"/>
              <a:ext cx="3026" cy="142994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9" name="Flowchart: Connector 338">
              <a:extLst>
                <a:ext uri="{FF2B5EF4-FFF2-40B4-BE49-F238E27FC236}">
                  <a16:creationId xmlns:a16="http://schemas.microsoft.com/office/drawing/2014/main" id="{6F3E2B3C-9258-0C76-9B96-C38FD5C63D72}"/>
                </a:ext>
              </a:extLst>
            </p:cNvPr>
            <p:cNvSpPr/>
            <p:nvPr/>
          </p:nvSpPr>
          <p:spPr>
            <a:xfrm>
              <a:off x="2343511" y="2389226"/>
              <a:ext cx="339191" cy="314021"/>
            </a:xfrm>
            <a:prstGeom prst="flowChartConnector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47" name="TextBox 346">
              <a:extLst>
                <a:ext uri="{FF2B5EF4-FFF2-40B4-BE49-F238E27FC236}">
                  <a16:creationId xmlns:a16="http://schemas.microsoft.com/office/drawing/2014/main" id="{1F345EC3-2387-2250-0787-C8DED1073222}"/>
                </a:ext>
              </a:extLst>
            </p:cNvPr>
            <p:cNvSpPr txBox="1"/>
            <p:nvPr/>
          </p:nvSpPr>
          <p:spPr>
            <a:xfrm>
              <a:off x="5020805" y="5444636"/>
              <a:ext cx="514824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900" dirty="0">
                  <a:solidFill>
                    <a:prstClr val="black"/>
                  </a:solidFill>
                  <a:latin typeface="Calibri" panose="020F0502020204030204"/>
                </a:rPr>
                <a:t>Organic</a:t>
              </a:r>
            </a:p>
            <a:p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900" dirty="0">
                  <a:solidFill>
                    <a:prstClr val="black"/>
                  </a:solidFill>
                  <a:latin typeface="Calibri" panose="020F0502020204030204"/>
                </a:rPr>
                <a:t>Waste</a:t>
              </a:r>
            </a:p>
          </p:txBody>
        </p:sp>
        <p:sp>
          <p:nvSpPr>
            <p:cNvPr id="348" name="TextBox 347">
              <a:extLst>
                <a:ext uri="{FF2B5EF4-FFF2-40B4-BE49-F238E27FC236}">
                  <a16:creationId xmlns:a16="http://schemas.microsoft.com/office/drawing/2014/main" id="{1FA2922C-6C24-9F49-FCCE-ABEED79332EE}"/>
                </a:ext>
              </a:extLst>
            </p:cNvPr>
            <p:cNvSpPr txBox="1"/>
            <p:nvPr/>
          </p:nvSpPr>
          <p:spPr>
            <a:xfrm>
              <a:off x="1901131" y="2418293"/>
              <a:ext cx="546625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50" dirty="0">
                  <a:solidFill>
                    <a:prstClr val="black"/>
                  </a:solidFill>
                  <a:latin typeface="Calibri" panose="020F0502020204030204"/>
                </a:rPr>
                <a:t>Pump</a:t>
              </a:r>
            </a:p>
          </p:txBody>
        </p:sp>
        <p:sp>
          <p:nvSpPr>
            <p:cNvPr id="349" name="TextBox 348">
              <a:extLst>
                <a:ext uri="{FF2B5EF4-FFF2-40B4-BE49-F238E27FC236}">
                  <a16:creationId xmlns:a16="http://schemas.microsoft.com/office/drawing/2014/main" id="{D09F758D-1BCB-2CAD-015A-971F3A5B1576}"/>
                </a:ext>
              </a:extLst>
            </p:cNvPr>
            <p:cNvSpPr txBox="1"/>
            <p:nvPr/>
          </p:nvSpPr>
          <p:spPr>
            <a:xfrm>
              <a:off x="1687786" y="1849811"/>
              <a:ext cx="956477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50" dirty="0">
                  <a:solidFill>
                    <a:prstClr val="black"/>
                  </a:solidFill>
                  <a:latin typeface="Calibri" panose="020F0502020204030204"/>
                </a:rPr>
                <a:t>Pressure Tr.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6FF72FF8-0D72-996F-2C0F-A7D30283D2F1}"/>
                </a:ext>
              </a:extLst>
            </p:cNvPr>
            <p:cNvSpPr txBox="1"/>
            <p:nvPr/>
          </p:nvSpPr>
          <p:spPr>
            <a:xfrm>
              <a:off x="5772830" y="5436407"/>
              <a:ext cx="6047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900" dirty="0">
                  <a:solidFill>
                    <a:prstClr val="black"/>
                  </a:solidFill>
                  <a:latin typeface="Calibri" panose="020F0502020204030204"/>
                </a:rPr>
                <a:t>Aqueous</a:t>
              </a:r>
            </a:p>
            <a:p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900" dirty="0">
                  <a:solidFill>
                    <a:prstClr val="black"/>
                  </a:solidFill>
                  <a:latin typeface="Calibri" panose="020F0502020204030204"/>
                </a:rPr>
                <a:t>Waste</a:t>
              </a:r>
            </a:p>
          </p:txBody>
        </p: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6582A3BF-34BD-73F9-0DE2-9FFB71452FB9}"/>
                </a:ext>
              </a:extLst>
            </p:cNvPr>
            <p:cNvCxnSpPr>
              <a:cxnSpLocks/>
              <a:stCxn id="9" idx="2"/>
              <a:endCxn id="219" idx="0"/>
            </p:cNvCxnSpPr>
            <p:nvPr/>
          </p:nvCxnSpPr>
          <p:spPr>
            <a:xfrm>
              <a:off x="5250782" y="3362136"/>
              <a:ext cx="1284" cy="18123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Arrow Connector 95">
              <a:extLst>
                <a:ext uri="{FF2B5EF4-FFF2-40B4-BE49-F238E27FC236}">
                  <a16:creationId xmlns:a16="http://schemas.microsoft.com/office/drawing/2014/main" id="{4AE2EDD0-161C-3222-7AF1-EA0AC7322E04}"/>
                </a:ext>
              </a:extLst>
            </p:cNvPr>
            <p:cNvCxnSpPr>
              <a:cxnSpLocks/>
              <a:stCxn id="100" idx="0"/>
              <a:endCxn id="224" idx="2"/>
            </p:cNvCxnSpPr>
            <p:nvPr/>
          </p:nvCxnSpPr>
          <p:spPr>
            <a:xfrm flipV="1">
              <a:off x="5250781" y="1898567"/>
              <a:ext cx="174964" cy="214457"/>
            </a:xfrm>
            <a:prstGeom prst="straightConnector1">
              <a:avLst/>
            </a:prstGeom>
            <a:ln w="38100">
              <a:solidFill>
                <a:srgbClr val="FF0000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1B116664-5210-E52D-6F11-0B3783B83C32}"/>
                </a:ext>
              </a:extLst>
            </p:cNvPr>
            <p:cNvSpPr/>
            <p:nvPr/>
          </p:nvSpPr>
          <p:spPr>
            <a:xfrm>
              <a:off x="5066248" y="1851765"/>
              <a:ext cx="69245" cy="77734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85019894-0127-0534-05B3-2676CBACBEAC}"/>
                </a:ext>
              </a:extLst>
            </p:cNvPr>
            <p:cNvSpPr/>
            <p:nvPr/>
          </p:nvSpPr>
          <p:spPr>
            <a:xfrm>
              <a:off x="5221164" y="2113024"/>
              <a:ext cx="59234" cy="77734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45" name="Group 244"/>
            <p:cNvGrpSpPr/>
            <p:nvPr/>
          </p:nvGrpSpPr>
          <p:grpSpPr>
            <a:xfrm>
              <a:off x="7382964" y="5084195"/>
              <a:ext cx="745625" cy="372268"/>
              <a:chOff x="9827687" y="6334075"/>
              <a:chExt cx="994167" cy="496357"/>
            </a:xfrm>
          </p:grpSpPr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5DBA2CC6-75E0-45AF-A424-5B4079EBE787}"/>
                  </a:ext>
                </a:extLst>
              </p:cNvPr>
              <p:cNvSpPr/>
              <p:nvPr/>
            </p:nvSpPr>
            <p:spPr>
              <a:xfrm>
                <a:off x="9827687" y="6334075"/>
                <a:ext cx="967123" cy="469494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F5A45540-4438-F61A-8ED5-AA130E027DF6}"/>
                  </a:ext>
                </a:extLst>
              </p:cNvPr>
              <p:cNvSpPr txBox="1"/>
              <p:nvPr/>
            </p:nvSpPr>
            <p:spPr>
              <a:xfrm>
                <a:off x="10015552" y="6337990"/>
                <a:ext cx="806302" cy="4924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900" dirty="0">
                    <a:solidFill>
                      <a:prstClr val="black"/>
                    </a:solidFill>
                    <a:latin typeface="Calibri" panose="020F0502020204030204"/>
                  </a:rPr>
                  <a:t>Vacuum</a:t>
                </a:r>
              </a:p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900" dirty="0">
                    <a:solidFill>
                      <a:prstClr val="black"/>
                    </a:solidFill>
                    <a:latin typeface="Calibri" panose="020F0502020204030204"/>
                  </a:rPr>
                  <a:t>pump</a:t>
                </a:r>
              </a:p>
            </p:txBody>
          </p:sp>
        </p:grpSp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id="{28D1F606-4AD0-8F3C-0B31-6846C0246D30}"/>
                </a:ext>
              </a:extLst>
            </p:cNvPr>
            <p:cNvSpPr txBox="1"/>
            <p:nvPr/>
          </p:nvSpPr>
          <p:spPr>
            <a:xfrm>
              <a:off x="6489219" y="2707232"/>
              <a:ext cx="691058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50" dirty="0">
                  <a:solidFill>
                    <a:prstClr val="black"/>
                  </a:solidFill>
                  <a:latin typeface="Calibri" panose="020F0502020204030204"/>
                </a:rPr>
                <a:t>Sample</a:t>
              </a:r>
            </a:p>
          </p:txBody>
        </p:sp>
        <p:sp>
          <p:nvSpPr>
            <p:cNvPr id="121" name="TextBox 120">
              <a:extLst>
                <a:ext uri="{FF2B5EF4-FFF2-40B4-BE49-F238E27FC236}">
                  <a16:creationId xmlns:a16="http://schemas.microsoft.com/office/drawing/2014/main" id="{D2FD75C5-CF60-2F1F-0BDD-FB460EF5B4C9}"/>
                </a:ext>
              </a:extLst>
            </p:cNvPr>
            <p:cNvSpPr txBox="1"/>
            <p:nvPr/>
          </p:nvSpPr>
          <p:spPr>
            <a:xfrm>
              <a:off x="383639" y="5473258"/>
              <a:ext cx="2968036" cy="3245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50" dirty="0">
                  <a:solidFill>
                    <a:prstClr val="black"/>
                  </a:solidFill>
                  <a:latin typeface="Calibri" panose="020F0502020204030204"/>
                </a:rPr>
                <a:t>Automated 1633 EPA method:</a:t>
              </a: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0DA20455-6C3A-2412-0F0E-8ABDDBEA91A7}"/>
                </a:ext>
              </a:extLst>
            </p:cNvPr>
            <p:cNvSpPr/>
            <p:nvPr/>
          </p:nvSpPr>
          <p:spPr>
            <a:xfrm rot="5400000">
              <a:off x="3928316" y="1738484"/>
              <a:ext cx="634133" cy="304298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25E0B12D-5CA7-D9C7-940B-CA614F66C998}"/>
                </a:ext>
              </a:extLst>
            </p:cNvPr>
            <p:cNvGrpSpPr/>
            <p:nvPr/>
          </p:nvGrpSpPr>
          <p:grpSpPr>
            <a:xfrm>
              <a:off x="1679080" y="3900947"/>
              <a:ext cx="123758" cy="232517"/>
              <a:chOff x="2649488" y="5877151"/>
              <a:chExt cx="183757" cy="394062"/>
            </a:xfrm>
          </p:grpSpPr>
          <p:sp>
            <p:nvSpPr>
              <p:cNvPr id="65" name="Rectangle: Rounded Corners 64">
                <a:extLst>
                  <a:ext uri="{FF2B5EF4-FFF2-40B4-BE49-F238E27FC236}">
                    <a16:creationId xmlns:a16="http://schemas.microsoft.com/office/drawing/2014/main" id="{157BC04F-F3BC-7593-C9A1-EB6C46CC3AB2}"/>
                  </a:ext>
                </a:extLst>
              </p:cNvPr>
              <p:cNvSpPr/>
              <p:nvPr/>
            </p:nvSpPr>
            <p:spPr>
              <a:xfrm>
                <a:off x="2649488" y="5929894"/>
                <a:ext cx="183757" cy="341319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67" name="Rectangle: Rounded Corners 66">
                <a:extLst>
                  <a:ext uri="{FF2B5EF4-FFF2-40B4-BE49-F238E27FC236}">
                    <a16:creationId xmlns:a16="http://schemas.microsoft.com/office/drawing/2014/main" id="{3DDB5ECB-3B43-603C-847E-BF5D64EF027D}"/>
                  </a:ext>
                </a:extLst>
              </p:cNvPr>
              <p:cNvSpPr/>
              <p:nvPr/>
            </p:nvSpPr>
            <p:spPr>
              <a:xfrm>
                <a:off x="2708838" y="5877151"/>
                <a:ext cx="74044" cy="58973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D860150D-37F1-D7A2-E7B3-3F2FB4C49E2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746618" y="3767122"/>
              <a:ext cx="3026" cy="142994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B4B5A12A-CAB1-3E7B-AE8F-B5F19ECC63AE}"/>
                </a:ext>
              </a:extLst>
            </p:cNvPr>
            <p:cNvCxnSpPr>
              <a:cxnSpLocks/>
              <a:stCxn id="98" idx="2"/>
              <a:endCxn id="35" idx="0"/>
            </p:cNvCxnSpPr>
            <p:nvPr/>
          </p:nvCxnSpPr>
          <p:spPr>
            <a:xfrm flipH="1">
              <a:off x="4397532" y="1890632"/>
              <a:ext cx="668716" cy="2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7" name="Rectangle 176">
              <a:extLst>
                <a:ext uri="{FF2B5EF4-FFF2-40B4-BE49-F238E27FC236}">
                  <a16:creationId xmlns:a16="http://schemas.microsoft.com/office/drawing/2014/main" id="{B2A51F9C-09D9-A045-AA99-CFB5F74DFE69}"/>
                </a:ext>
              </a:extLst>
            </p:cNvPr>
            <p:cNvSpPr/>
            <p:nvPr/>
          </p:nvSpPr>
          <p:spPr>
            <a:xfrm>
              <a:off x="2877544" y="2743058"/>
              <a:ext cx="270474" cy="153498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grpSp>
          <p:nvGrpSpPr>
            <p:cNvPr id="142" name="Group 141"/>
            <p:cNvGrpSpPr/>
            <p:nvPr/>
          </p:nvGrpSpPr>
          <p:grpSpPr>
            <a:xfrm>
              <a:off x="2825311" y="3200954"/>
              <a:ext cx="378347" cy="310743"/>
              <a:chOff x="3922834" y="2955729"/>
              <a:chExt cx="408695" cy="316862"/>
            </a:xfrm>
          </p:grpSpPr>
          <p:sp>
            <p:nvSpPr>
              <p:cNvPr id="179" name="Flowchart: Connector 178">
                <a:extLst>
                  <a:ext uri="{FF2B5EF4-FFF2-40B4-BE49-F238E27FC236}">
                    <a16:creationId xmlns:a16="http://schemas.microsoft.com/office/drawing/2014/main" id="{60C5A355-2D3E-C28A-FAFF-B3DE14D93E82}"/>
                  </a:ext>
                </a:extLst>
              </p:cNvPr>
              <p:cNvSpPr/>
              <p:nvPr/>
            </p:nvSpPr>
            <p:spPr>
              <a:xfrm>
                <a:off x="3960931" y="2955729"/>
                <a:ext cx="322709" cy="316862"/>
              </a:xfrm>
              <a:prstGeom prst="flowChartConnector">
                <a:avLst/>
              </a:prstGeom>
              <a:solidFill>
                <a:schemeClr val="bg1">
                  <a:lumMod val="85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181" name="TextBox 180">
                <a:extLst>
                  <a:ext uri="{FF2B5EF4-FFF2-40B4-BE49-F238E27FC236}">
                    <a16:creationId xmlns:a16="http://schemas.microsoft.com/office/drawing/2014/main" id="{1F345EC3-2387-2250-0787-C8DED1073222}"/>
                  </a:ext>
                </a:extLst>
              </p:cNvPr>
              <p:cNvSpPr txBox="1"/>
              <p:nvPr/>
            </p:nvSpPr>
            <p:spPr>
              <a:xfrm>
                <a:off x="3922834" y="3001891"/>
                <a:ext cx="408695" cy="1883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600" dirty="0">
                    <a:solidFill>
                      <a:prstClr val="black"/>
                    </a:solidFill>
                    <a:latin typeface="Calibri" panose="020F0502020204030204"/>
                  </a:rPr>
                  <a:t>30psi</a:t>
                </a:r>
              </a:p>
            </p:txBody>
          </p:sp>
        </p:grpSp>
        <p:grpSp>
          <p:nvGrpSpPr>
            <p:cNvPr id="145" name="Group 144"/>
            <p:cNvGrpSpPr/>
            <p:nvPr/>
          </p:nvGrpSpPr>
          <p:grpSpPr>
            <a:xfrm>
              <a:off x="3308421" y="3261810"/>
              <a:ext cx="358734" cy="284386"/>
              <a:chOff x="4760744" y="3033426"/>
              <a:chExt cx="408695" cy="316862"/>
            </a:xfrm>
          </p:grpSpPr>
          <p:sp>
            <p:nvSpPr>
              <p:cNvPr id="183" name="Flowchart: Connector 182">
                <a:extLst>
                  <a:ext uri="{FF2B5EF4-FFF2-40B4-BE49-F238E27FC236}">
                    <a16:creationId xmlns:a16="http://schemas.microsoft.com/office/drawing/2014/main" id="{60C5A355-2D3E-C28A-FAFF-B3DE14D93E82}"/>
                  </a:ext>
                </a:extLst>
              </p:cNvPr>
              <p:cNvSpPr/>
              <p:nvPr/>
            </p:nvSpPr>
            <p:spPr>
              <a:xfrm>
                <a:off x="4766064" y="3033426"/>
                <a:ext cx="322709" cy="316862"/>
              </a:xfrm>
              <a:prstGeom prst="flowChartConnector">
                <a:avLst/>
              </a:prstGeom>
              <a:solidFill>
                <a:schemeClr val="bg1">
                  <a:lumMod val="85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182" name="TextBox 181">
                <a:extLst>
                  <a:ext uri="{FF2B5EF4-FFF2-40B4-BE49-F238E27FC236}">
                    <a16:creationId xmlns:a16="http://schemas.microsoft.com/office/drawing/2014/main" id="{1F345EC3-2387-2250-0787-C8DED1073222}"/>
                  </a:ext>
                </a:extLst>
              </p:cNvPr>
              <p:cNvSpPr txBox="1"/>
              <p:nvPr/>
            </p:nvSpPr>
            <p:spPr>
              <a:xfrm>
                <a:off x="4760744" y="3084135"/>
                <a:ext cx="408695" cy="2057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600" dirty="0">
                    <a:solidFill>
                      <a:prstClr val="black"/>
                    </a:solidFill>
                    <a:latin typeface="Calibri" panose="020F0502020204030204"/>
                  </a:rPr>
                  <a:t>5psi</a:t>
                </a:r>
              </a:p>
            </p:txBody>
          </p:sp>
        </p:grpSp>
        <p:cxnSp>
          <p:nvCxnSpPr>
            <p:cNvPr id="188" name="Straight Connector 187">
              <a:extLst>
                <a:ext uri="{FF2B5EF4-FFF2-40B4-BE49-F238E27FC236}">
                  <a16:creationId xmlns:a16="http://schemas.microsoft.com/office/drawing/2014/main" id="{4ED6740B-C296-F0C3-24FC-9BC688921E26}"/>
                </a:ext>
              </a:extLst>
            </p:cNvPr>
            <p:cNvCxnSpPr>
              <a:cxnSpLocks/>
              <a:stCxn id="177" idx="2"/>
              <a:endCxn id="179" idx="0"/>
            </p:cNvCxnSpPr>
            <p:nvPr/>
          </p:nvCxnSpPr>
          <p:spPr>
            <a:xfrm flipH="1">
              <a:off x="3009952" y="2896556"/>
              <a:ext cx="2829" cy="304398"/>
            </a:xfrm>
            <a:prstGeom prst="line">
              <a:avLst/>
            </a:prstGeom>
            <a:ln w="25400"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>
              <a:extLst>
                <a:ext uri="{FF2B5EF4-FFF2-40B4-BE49-F238E27FC236}">
                  <a16:creationId xmlns:a16="http://schemas.microsoft.com/office/drawing/2014/main" id="{4ED6740B-C296-F0C3-24FC-9BC688921E26}"/>
                </a:ext>
              </a:extLst>
            </p:cNvPr>
            <p:cNvCxnSpPr>
              <a:cxnSpLocks/>
              <a:stCxn id="241" idx="2"/>
              <a:endCxn id="183" idx="0"/>
            </p:cNvCxnSpPr>
            <p:nvPr/>
          </p:nvCxnSpPr>
          <p:spPr>
            <a:xfrm flipH="1">
              <a:off x="3454720" y="2902329"/>
              <a:ext cx="875" cy="359481"/>
            </a:xfrm>
            <a:prstGeom prst="line">
              <a:avLst/>
            </a:prstGeom>
            <a:ln w="25400"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Straight Connector 192">
              <a:extLst>
                <a:ext uri="{FF2B5EF4-FFF2-40B4-BE49-F238E27FC236}">
                  <a16:creationId xmlns:a16="http://schemas.microsoft.com/office/drawing/2014/main" id="{4ED6740B-C296-F0C3-24FC-9BC688921E26}"/>
                </a:ext>
              </a:extLst>
            </p:cNvPr>
            <p:cNvCxnSpPr>
              <a:cxnSpLocks/>
              <a:stCxn id="156" idx="0"/>
              <a:endCxn id="83" idx="0"/>
            </p:cNvCxnSpPr>
            <p:nvPr/>
          </p:nvCxnSpPr>
          <p:spPr>
            <a:xfrm flipH="1">
              <a:off x="3238772" y="4049269"/>
              <a:ext cx="5822" cy="797390"/>
            </a:xfrm>
            <a:prstGeom prst="line">
              <a:avLst/>
            </a:prstGeom>
            <a:ln w="25400"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Straight Connector 204">
              <a:extLst>
                <a:ext uri="{FF2B5EF4-FFF2-40B4-BE49-F238E27FC236}">
                  <a16:creationId xmlns:a16="http://schemas.microsoft.com/office/drawing/2014/main" id="{335E06D8-D310-DB00-DD00-3907C4182AE6}"/>
                </a:ext>
              </a:extLst>
            </p:cNvPr>
            <p:cNvCxnSpPr>
              <a:cxnSpLocks/>
              <a:stCxn id="54" idx="2"/>
              <a:endCxn id="339" idx="0"/>
            </p:cNvCxnSpPr>
            <p:nvPr/>
          </p:nvCxnSpPr>
          <p:spPr>
            <a:xfrm>
              <a:off x="2513106" y="2046030"/>
              <a:ext cx="1" cy="34319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Elbow Connector 195"/>
            <p:cNvCxnSpPr>
              <a:cxnSpLocks/>
              <a:stCxn id="339" idx="4"/>
              <a:endCxn id="72" idx="0"/>
            </p:cNvCxnSpPr>
            <p:nvPr/>
          </p:nvCxnSpPr>
          <p:spPr>
            <a:xfrm rot="5400000">
              <a:off x="1793829" y="2886347"/>
              <a:ext cx="902378" cy="536177"/>
            </a:xfrm>
            <a:prstGeom prst="bentConnector3">
              <a:avLst/>
            </a:prstGeom>
            <a:ln w="28575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19" name="Rectangle 218">
              <a:extLst>
                <a:ext uri="{FF2B5EF4-FFF2-40B4-BE49-F238E27FC236}">
                  <a16:creationId xmlns:a16="http://schemas.microsoft.com/office/drawing/2014/main" id="{B2A51F9C-09D9-A045-AA99-CFB5F74DFE69}"/>
                </a:ext>
              </a:extLst>
            </p:cNvPr>
            <p:cNvSpPr/>
            <p:nvPr/>
          </p:nvSpPr>
          <p:spPr>
            <a:xfrm>
              <a:off x="4854991" y="3543366"/>
              <a:ext cx="794150" cy="175359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cxnSp>
          <p:nvCxnSpPr>
            <p:cNvPr id="231" name="Elbow Connector 230"/>
            <p:cNvCxnSpPr>
              <a:stCxn id="208" idx="2"/>
              <a:endCxn id="24" idx="0"/>
            </p:cNvCxnSpPr>
            <p:nvPr/>
          </p:nvCxnSpPr>
          <p:spPr>
            <a:xfrm rot="16200000" flipH="1">
              <a:off x="5145705" y="4217908"/>
              <a:ext cx="1172990" cy="471695"/>
            </a:xfrm>
            <a:prstGeom prst="bentConnector3">
              <a:avLst>
                <a:gd name="adj1" fmla="val 50000"/>
              </a:avLst>
            </a:prstGeom>
            <a:ln w="34925">
              <a:solidFill>
                <a:srgbClr val="FF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Elbow Connector 246"/>
            <p:cNvCxnSpPr>
              <a:stCxn id="274" idx="3"/>
              <a:endCxn id="102" idx="1"/>
            </p:cNvCxnSpPr>
            <p:nvPr/>
          </p:nvCxnSpPr>
          <p:spPr>
            <a:xfrm rot="16200000" flipH="1">
              <a:off x="7040072" y="4917367"/>
              <a:ext cx="298451" cy="387332"/>
            </a:xfrm>
            <a:prstGeom prst="bentConnector2">
              <a:avLst/>
            </a:prstGeom>
            <a:ln w="5080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6" name="Left-Right-Up Arrow 155"/>
            <p:cNvSpPr/>
            <p:nvPr/>
          </p:nvSpPr>
          <p:spPr>
            <a:xfrm flipV="1">
              <a:off x="3137513" y="3918297"/>
              <a:ext cx="214162" cy="130972"/>
            </a:xfrm>
            <a:prstGeom prst="leftRightUpArrow">
              <a:avLst>
                <a:gd name="adj1" fmla="val 25000"/>
                <a:gd name="adj2" fmla="val 25000"/>
                <a:gd name="adj3" fmla="val 0"/>
              </a:avLst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" name="Elbow Connector 20"/>
            <p:cNvCxnSpPr>
              <a:stCxn id="179" idx="4"/>
              <a:endCxn id="156" idx="1"/>
            </p:cNvCxnSpPr>
            <p:nvPr/>
          </p:nvCxnSpPr>
          <p:spPr>
            <a:xfrm rot="16200000" flipH="1">
              <a:off x="2854060" y="3667588"/>
              <a:ext cx="439343" cy="127561"/>
            </a:xfrm>
            <a:prstGeom prst="bentConnector2">
              <a:avLst/>
            </a:prstGeom>
            <a:ln w="25400"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Elbow Connector 22"/>
            <p:cNvCxnSpPr>
              <a:stCxn id="183" idx="4"/>
              <a:endCxn id="156" idx="3"/>
            </p:cNvCxnSpPr>
            <p:nvPr/>
          </p:nvCxnSpPr>
          <p:spPr>
            <a:xfrm rot="5400000">
              <a:off x="3200776" y="3697096"/>
              <a:ext cx="404844" cy="103046"/>
            </a:xfrm>
            <a:prstGeom prst="bentConnector2">
              <a:avLst/>
            </a:prstGeom>
            <a:ln w="254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0" name="Left-Right-Up Arrow 179"/>
            <p:cNvSpPr/>
            <p:nvPr/>
          </p:nvSpPr>
          <p:spPr>
            <a:xfrm rot="5400000" flipV="1">
              <a:off x="5111811" y="4470882"/>
              <a:ext cx="220751" cy="123548"/>
            </a:xfrm>
            <a:prstGeom prst="leftRightUpArrow">
              <a:avLst>
                <a:gd name="adj1" fmla="val 25000"/>
                <a:gd name="adj2" fmla="val 25000"/>
                <a:gd name="adj3" fmla="val 0"/>
              </a:avLst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7" name="Elbow Connector 56"/>
            <p:cNvCxnSpPr>
              <a:stCxn id="219" idx="2"/>
              <a:endCxn id="180" idx="1"/>
            </p:cNvCxnSpPr>
            <p:nvPr/>
          </p:nvCxnSpPr>
          <p:spPr>
            <a:xfrm rot="16200000" flipH="1">
              <a:off x="4900792" y="4069999"/>
              <a:ext cx="703556" cy="1008"/>
            </a:xfrm>
            <a:prstGeom prst="bentConnector3">
              <a:avLst>
                <a:gd name="adj1" fmla="val 50000"/>
              </a:avLst>
            </a:prstGeom>
            <a:ln w="285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Elbow Connector 194"/>
            <p:cNvCxnSpPr>
              <a:stCxn id="210" idx="3"/>
              <a:endCxn id="180" idx="0"/>
            </p:cNvCxnSpPr>
            <p:nvPr/>
          </p:nvCxnSpPr>
          <p:spPr>
            <a:xfrm>
              <a:off x="4389984" y="2124519"/>
              <a:ext cx="770429" cy="2408138"/>
            </a:xfrm>
            <a:prstGeom prst="bentConnector3">
              <a:avLst>
                <a:gd name="adj1" fmla="val 50000"/>
              </a:avLst>
            </a:prstGeom>
            <a:ln w="285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Straight Connector 202">
              <a:extLst>
                <a:ext uri="{FF2B5EF4-FFF2-40B4-BE49-F238E27FC236}">
                  <a16:creationId xmlns:a16="http://schemas.microsoft.com/office/drawing/2014/main" id="{F663EBEE-CF99-9F3D-A99E-EF6ECC7C6FF4}"/>
                </a:ext>
              </a:extLst>
            </p:cNvPr>
            <p:cNvCxnSpPr>
              <a:cxnSpLocks/>
              <a:stCxn id="180" idx="3"/>
              <a:endCxn id="12" idx="0"/>
            </p:cNvCxnSpPr>
            <p:nvPr/>
          </p:nvCxnSpPr>
          <p:spPr>
            <a:xfrm>
              <a:off x="5253074" y="4643031"/>
              <a:ext cx="5369" cy="407256"/>
            </a:xfrm>
            <a:prstGeom prst="line">
              <a:avLst/>
            </a:prstGeom>
            <a:ln w="3492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Elbow Connector 205"/>
            <p:cNvCxnSpPr>
              <a:stCxn id="56" idx="2"/>
              <a:endCxn id="11" idx="0"/>
            </p:cNvCxnSpPr>
            <p:nvPr/>
          </p:nvCxnSpPr>
          <p:spPr>
            <a:xfrm rot="5400000">
              <a:off x="5089650" y="2356717"/>
              <a:ext cx="323788" cy="1523"/>
            </a:xfrm>
            <a:prstGeom prst="bentConnector3">
              <a:avLst/>
            </a:prstGeom>
            <a:ln w="317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1" name="TextBox 270">
              <a:extLst>
                <a:ext uri="{FF2B5EF4-FFF2-40B4-BE49-F238E27FC236}">
                  <a16:creationId xmlns:a16="http://schemas.microsoft.com/office/drawing/2014/main" id="{28D1F606-4AD0-8F3C-0B31-6846C0246D30}"/>
                </a:ext>
              </a:extLst>
            </p:cNvPr>
            <p:cNvSpPr txBox="1"/>
            <p:nvPr/>
          </p:nvSpPr>
          <p:spPr>
            <a:xfrm>
              <a:off x="8007129" y="2777695"/>
              <a:ext cx="516716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50" dirty="0">
                  <a:solidFill>
                    <a:prstClr val="black"/>
                  </a:solidFill>
                  <a:latin typeface="Calibri" panose="020F0502020204030204"/>
                </a:rPr>
                <a:t>Rinse</a:t>
              </a:r>
            </a:p>
          </p:txBody>
        </p: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B339F4B2-68A9-6764-7BC1-A879F608B8E5}"/>
                </a:ext>
              </a:extLst>
            </p:cNvPr>
            <p:cNvCxnSpPr>
              <a:cxnSpLocks/>
            </p:cNvCxnSpPr>
            <p:nvPr/>
          </p:nvCxnSpPr>
          <p:spPr>
            <a:xfrm>
              <a:off x="7560426" y="1953152"/>
              <a:ext cx="1883" cy="79615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61EFF0A5-028F-E3B1-4214-0B18BCD360C1}"/>
                </a:ext>
              </a:extLst>
            </p:cNvPr>
            <p:cNvGrpSpPr/>
            <p:nvPr/>
          </p:nvGrpSpPr>
          <p:grpSpPr>
            <a:xfrm>
              <a:off x="7382964" y="2163926"/>
              <a:ext cx="543368" cy="642040"/>
              <a:chOff x="8102983" y="2598822"/>
              <a:chExt cx="724491" cy="584427"/>
            </a:xfrm>
          </p:grpSpPr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13AB84A5-9582-59C2-4A76-8493C12BFEC3}"/>
                  </a:ext>
                </a:extLst>
              </p:cNvPr>
              <p:cNvSpPr/>
              <p:nvPr/>
            </p:nvSpPr>
            <p:spPr>
              <a:xfrm>
                <a:off x="8102983" y="2702785"/>
                <a:ext cx="724491" cy="480464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858897FA-6D3F-6F81-543A-FA6774D6FC4A}"/>
                  </a:ext>
                </a:extLst>
              </p:cNvPr>
              <p:cNvSpPr/>
              <p:nvPr/>
            </p:nvSpPr>
            <p:spPr>
              <a:xfrm flipH="1">
                <a:off x="8283466" y="2598822"/>
                <a:ext cx="363524" cy="9601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id="{6AA03C35-72CE-A7B4-57AD-B64DB534970F}"/>
                </a:ext>
              </a:extLst>
            </p:cNvPr>
            <p:cNvGrpSpPr/>
            <p:nvPr/>
          </p:nvGrpSpPr>
          <p:grpSpPr>
            <a:xfrm>
              <a:off x="8048263" y="2408704"/>
              <a:ext cx="370165" cy="394296"/>
              <a:chOff x="8102983" y="2598822"/>
              <a:chExt cx="724491" cy="584427"/>
            </a:xfrm>
          </p:grpSpPr>
          <p:sp>
            <p:nvSpPr>
              <p:cNvPr id="90" name="Rectangle: Rounded Corners 89">
                <a:extLst>
                  <a:ext uri="{FF2B5EF4-FFF2-40B4-BE49-F238E27FC236}">
                    <a16:creationId xmlns:a16="http://schemas.microsoft.com/office/drawing/2014/main" id="{AF69E1DD-02AB-CD7A-D0A0-F540B4A76789}"/>
                  </a:ext>
                </a:extLst>
              </p:cNvPr>
              <p:cNvSpPr/>
              <p:nvPr/>
            </p:nvSpPr>
            <p:spPr>
              <a:xfrm>
                <a:off x="8102983" y="2702785"/>
                <a:ext cx="724491" cy="480464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E58CAD98-F238-1AC7-D7B5-DBA4147424AC}"/>
                  </a:ext>
                </a:extLst>
              </p:cNvPr>
              <p:cNvSpPr/>
              <p:nvPr/>
            </p:nvSpPr>
            <p:spPr>
              <a:xfrm flipH="1">
                <a:off x="8283466" y="2598822"/>
                <a:ext cx="363524" cy="9601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  <p:cxnSp>
          <p:nvCxnSpPr>
            <p:cNvPr id="99" name="Elbow Connector 98"/>
            <p:cNvCxnSpPr>
              <a:stCxn id="91" idx="0"/>
              <a:endCxn id="14" idx="0"/>
            </p:cNvCxnSpPr>
            <p:nvPr/>
          </p:nvCxnSpPr>
          <p:spPr>
            <a:xfrm rot="16200000" flipV="1">
              <a:off x="7821607" y="1996967"/>
              <a:ext cx="244778" cy="578697"/>
            </a:xfrm>
            <a:prstGeom prst="bentConnector3">
              <a:avLst>
                <a:gd name="adj1" fmla="val 170043"/>
              </a:avLst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5" name="TextBox 224">
              <a:extLst>
                <a:ext uri="{FF2B5EF4-FFF2-40B4-BE49-F238E27FC236}">
                  <a16:creationId xmlns:a16="http://schemas.microsoft.com/office/drawing/2014/main" id="{1F345EC3-2387-2250-0787-C8DED1073222}"/>
                </a:ext>
              </a:extLst>
            </p:cNvPr>
            <p:cNvSpPr txBox="1"/>
            <p:nvPr/>
          </p:nvSpPr>
          <p:spPr>
            <a:xfrm>
              <a:off x="6834748" y="1090701"/>
              <a:ext cx="60566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900" dirty="0">
                  <a:solidFill>
                    <a:prstClr val="black"/>
                  </a:solidFill>
                  <a:latin typeface="Calibri" panose="020F0502020204030204"/>
                </a:rPr>
                <a:t>Drinking Water</a:t>
              </a:r>
            </a:p>
          </p:txBody>
        </p:sp>
        <p:cxnSp>
          <p:nvCxnSpPr>
            <p:cNvPr id="226" name="Straight Connector 225">
              <a:extLst>
                <a:ext uri="{FF2B5EF4-FFF2-40B4-BE49-F238E27FC236}">
                  <a16:creationId xmlns:a16="http://schemas.microsoft.com/office/drawing/2014/main" id="{D860150D-37F1-D7A2-E7B3-3F2FB4C49E2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972828" y="3760369"/>
              <a:ext cx="3026" cy="142994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Elbow Connector 122"/>
            <p:cNvCxnSpPr>
              <a:stCxn id="217" idx="1"/>
              <a:endCxn id="54" idx="0"/>
            </p:cNvCxnSpPr>
            <p:nvPr/>
          </p:nvCxnSpPr>
          <p:spPr>
            <a:xfrm rot="10800000" flipV="1">
              <a:off x="2513107" y="1677440"/>
              <a:ext cx="1147525" cy="157435"/>
            </a:xfrm>
            <a:prstGeom prst="bentConnector2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3" name="Group 172"/>
            <p:cNvGrpSpPr/>
            <p:nvPr/>
          </p:nvGrpSpPr>
          <p:grpSpPr>
            <a:xfrm>
              <a:off x="5708251" y="5039439"/>
              <a:ext cx="543368" cy="405197"/>
              <a:chOff x="7611001" y="5576252"/>
              <a:chExt cx="724491" cy="540262"/>
            </a:xfrm>
          </p:grpSpPr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96537D67-1F9A-DB39-E137-7869F0F39844}"/>
                  </a:ext>
                </a:extLst>
              </p:cNvPr>
              <p:cNvGrpSpPr/>
              <p:nvPr/>
            </p:nvGrpSpPr>
            <p:grpSpPr>
              <a:xfrm>
                <a:off x="7611001" y="5577334"/>
                <a:ext cx="724491" cy="539180"/>
                <a:chOff x="6696358" y="5499086"/>
                <a:chExt cx="724491" cy="539180"/>
              </a:xfrm>
            </p:grpSpPr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EBED019D-D65A-B7ED-3801-B4AD92EB3561}"/>
                    </a:ext>
                  </a:extLst>
                </p:cNvPr>
                <p:cNvSpPr/>
                <p:nvPr/>
              </p:nvSpPr>
              <p:spPr>
                <a:xfrm flipH="1">
                  <a:off x="6860993" y="5499086"/>
                  <a:ext cx="363524" cy="103645"/>
                </a:xfrm>
                <a:prstGeom prst="rect">
                  <a:avLst/>
                </a:prstGeom>
                <a:solidFill>
                  <a:srgbClr val="FF9900"/>
                </a:solidFill>
                <a:ln>
                  <a:solidFill>
                    <a:srgbClr val="FF99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6" name="Rectangle: Rounded Corners 25">
                  <a:extLst>
                    <a:ext uri="{FF2B5EF4-FFF2-40B4-BE49-F238E27FC236}">
                      <a16:creationId xmlns:a16="http://schemas.microsoft.com/office/drawing/2014/main" id="{C2C2684B-50A6-94EE-24FC-24260A250C8C}"/>
                    </a:ext>
                  </a:extLst>
                </p:cNvPr>
                <p:cNvSpPr/>
                <p:nvPr/>
              </p:nvSpPr>
              <p:spPr>
                <a:xfrm>
                  <a:off x="6696358" y="5557802"/>
                  <a:ext cx="724491" cy="480464"/>
                </a:xfrm>
                <a:prstGeom prst="roundRect">
                  <a:avLst/>
                </a:prstGeom>
                <a:solidFill>
                  <a:srgbClr val="FF9900"/>
                </a:solidFill>
                <a:ln>
                  <a:solidFill>
                    <a:srgbClr val="FF99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</p:grpSp>
          <p:sp>
            <p:nvSpPr>
              <p:cNvPr id="169" name="Rectangle 168"/>
              <p:cNvSpPr/>
              <p:nvPr/>
            </p:nvSpPr>
            <p:spPr>
              <a:xfrm>
                <a:off x="8018714" y="5576252"/>
                <a:ext cx="107915" cy="59680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rgbClr val="FF99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79" name="TextBox 278">
              <a:extLst>
                <a:ext uri="{FF2B5EF4-FFF2-40B4-BE49-F238E27FC236}">
                  <a16:creationId xmlns:a16="http://schemas.microsoft.com/office/drawing/2014/main" id="{6FF72FF8-0D72-996F-2C0F-A7D30283D2F1}"/>
                </a:ext>
              </a:extLst>
            </p:cNvPr>
            <p:cNvSpPr txBox="1"/>
            <p:nvPr/>
          </p:nvSpPr>
          <p:spPr>
            <a:xfrm>
              <a:off x="2838987" y="2723028"/>
              <a:ext cx="359555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750" b="1" dirty="0">
                  <a:solidFill>
                    <a:prstClr val="black"/>
                  </a:solidFill>
                  <a:latin typeface="Calibri" panose="020F0502020204030204"/>
                </a:rPr>
                <a:t>30psi</a:t>
              </a:r>
            </a:p>
          </p:txBody>
        </p:sp>
        <p:sp>
          <p:nvSpPr>
            <p:cNvPr id="280" name="TextBox 279">
              <a:extLst>
                <a:ext uri="{FF2B5EF4-FFF2-40B4-BE49-F238E27FC236}">
                  <a16:creationId xmlns:a16="http://schemas.microsoft.com/office/drawing/2014/main" id="{8ECCA694-5FD6-CD91-DCAE-053E56407974}"/>
                </a:ext>
              </a:extLst>
            </p:cNvPr>
            <p:cNvSpPr txBox="1"/>
            <p:nvPr/>
          </p:nvSpPr>
          <p:spPr>
            <a:xfrm>
              <a:off x="1348185" y="3449427"/>
              <a:ext cx="721939" cy="2077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750" b="1" dirty="0">
                  <a:solidFill>
                    <a:prstClr val="black"/>
                  </a:solidFill>
                  <a:latin typeface="Calibri" panose="020F0502020204030204"/>
                </a:rPr>
                <a:t>Solvents   1-6</a:t>
              </a:r>
            </a:p>
          </p:txBody>
        </p:sp>
        <p:sp>
          <p:nvSpPr>
            <p:cNvPr id="202" name="TextBox 201">
              <a:extLst>
                <a:ext uri="{FF2B5EF4-FFF2-40B4-BE49-F238E27FC236}">
                  <a16:creationId xmlns:a16="http://schemas.microsoft.com/office/drawing/2014/main" id="{6FF72FF8-0D72-996F-2C0F-A7D30283D2F1}"/>
                </a:ext>
              </a:extLst>
            </p:cNvPr>
            <p:cNvSpPr txBox="1"/>
            <p:nvPr/>
          </p:nvSpPr>
          <p:spPr>
            <a:xfrm>
              <a:off x="4855674" y="3535741"/>
              <a:ext cx="285944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750" b="1" dirty="0">
                  <a:solidFill>
                    <a:prstClr val="black"/>
                  </a:solidFill>
                  <a:latin typeface="Calibri" panose="020F0502020204030204"/>
                </a:rPr>
                <a:t>FRC</a:t>
              </a:r>
            </a:p>
          </p:txBody>
        </p:sp>
        <p:sp>
          <p:nvSpPr>
            <p:cNvPr id="207" name="TextBox 206">
              <a:extLst>
                <a:ext uri="{FF2B5EF4-FFF2-40B4-BE49-F238E27FC236}">
                  <a16:creationId xmlns:a16="http://schemas.microsoft.com/office/drawing/2014/main" id="{6FF72FF8-0D72-996F-2C0F-A7D30283D2F1}"/>
                </a:ext>
              </a:extLst>
            </p:cNvPr>
            <p:cNvSpPr txBox="1"/>
            <p:nvPr/>
          </p:nvSpPr>
          <p:spPr>
            <a:xfrm>
              <a:off x="5093535" y="3550669"/>
              <a:ext cx="369364" cy="2077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750" b="1" dirty="0">
                  <a:solidFill>
                    <a:prstClr val="black"/>
                  </a:solidFill>
                  <a:latin typeface="Calibri" panose="020F0502020204030204"/>
                </a:rPr>
                <a:t>OW</a:t>
              </a:r>
            </a:p>
          </p:txBody>
        </p:sp>
        <p:sp>
          <p:nvSpPr>
            <p:cNvPr id="208" name="TextBox 207">
              <a:extLst>
                <a:ext uri="{FF2B5EF4-FFF2-40B4-BE49-F238E27FC236}">
                  <a16:creationId xmlns:a16="http://schemas.microsoft.com/office/drawing/2014/main" id="{6FF72FF8-0D72-996F-2C0F-A7D30283D2F1}"/>
                </a:ext>
              </a:extLst>
            </p:cNvPr>
            <p:cNvSpPr txBox="1"/>
            <p:nvPr/>
          </p:nvSpPr>
          <p:spPr>
            <a:xfrm>
              <a:off x="5311671" y="3544096"/>
              <a:ext cx="369364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750" b="1" dirty="0">
                  <a:solidFill>
                    <a:prstClr val="black"/>
                  </a:solidFill>
                  <a:latin typeface="Calibri" panose="020F0502020204030204"/>
                </a:rPr>
                <a:t>AQW</a:t>
              </a:r>
            </a:p>
          </p:txBody>
        </p:sp>
        <p:sp>
          <p:nvSpPr>
            <p:cNvPr id="210" name="TextBox 209">
              <a:extLst>
                <a:ext uri="{FF2B5EF4-FFF2-40B4-BE49-F238E27FC236}">
                  <a16:creationId xmlns:a16="http://schemas.microsoft.com/office/drawing/2014/main" id="{6FF72FF8-0D72-996F-2C0F-A7D30283D2F1}"/>
                </a:ext>
              </a:extLst>
            </p:cNvPr>
            <p:cNvSpPr txBox="1"/>
            <p:nvPr/>
          </p:nvSpPr>
          <p:spPr>
            <a:xfrm>
              <a:off x="4040035" y="1962936"/>
              <a:ext cx="349949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750" b="1" dirty="0">
                  <a:solidFill>
                    <a:prstClr val="black"/>
                  </a:solidFill>
                  <a:latin typeface="Calibri" panose="020F0502020204030204"/>
                </a:rPr>
                <a:t>BYPS</a:t>
              </a:r>
            </a:p>
          </p:txBody>
        </p:sp>
        <p:sp>
          <p:nvSpPr>
            <p:cNvPr id="212" name="TextBox 211">
              <a:extLst>
                <a:ext uri="{FF2B5EF4-FFF2-40B4-BE49-F238E27FC236}">
                  <a16:creationId xmlns:a16="http://schemas.microsoft.com/office/drawing/2014/main" id="{6FF72FF8-0D72-996F-2C0F-A7D30283D2F1}"/>
                </a:ext>
              </a:extLst>
            </p:cNvPr>
            <p:cNvSpPr txBox="1"/>
            <p:nvPr/>
          </p:nvSpPr>
          <p:spPr>
            <a:xfrm>
              <a:off x="4137661" y="1584772"/>
              <a:ext cx="369364" cy="2077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750" b="1" dirty="0">
                  <a:solidFill>
                    <a:prstClr val="black"/>
                  </a:solidFill>
                  <a:latin typeface="Calibri" panose="020F0502020204030204"/>
                </a:rPr>
                <a:t>RNS</a:t>
              </a:r>
            </a:p>
          </p:txBody>
        </p:sp>
        <p:sp>
          <p:nvSpPr>
            <p:cNvPr id="214" name="TextBox 213">
              <a:extLst>
                <a:ext uri="{FF2B5EF4-FFF2-40B4-BE49-F238E27FC236}">
                  <a16:creationId xmlns:a16="http://schemas.microsoft.com/office/drawing/2014/main" id="{6FF72FF8-0D72-996F-2C0F-A7D30283D2F1}"/>
                </a:ext>
              </a:extLst>
            </p:cNvPr>
            <p:cNvSpPr txBox="1"/>
            <p:nvPr/>
          </p:nvSpPr>
          <p:spPr>
            <a:xfrm>
              <a:off x="4126213" y="1786997"/>
              <a:ext cx="369364" cy="2077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750" b="1" dirty="0">
                  <a:solidFill>
                    <a:prstClr val="black"/>
                  </a:solidFill>
                  <a:latin typeface="Calibri" panose="020F0502020204030204"/>
                </a:rPr>
                <a:t>CRT</a:t>
              </a:r>
            </a:p>
          </p:txBody>
        </p:sp>
        <p:sp>
          <p:nvSpPr>
            <p:cNvPr id="216" name="TextBox 215">
              <a:extLst>
                <a:ext uri="{FF2B5EF4-FFF2-40B4-BE49-F238E27FC236}">
                  <a16:creationId xmlns:a16="http://schemas.microsoft.com/office/drawing/2014/main" id="{6FF72FF8-0D72-996F-2C0F-A7D30283D2F1}"/>
                </a:ext>
              </a:extLst>
            </p:cNvPr>
            <p:cNvSpPr txBox="1"/>
            <p:nvPr/>
          </p:nvSpPr>
          <p:spPr>
            <a:xfrm>
              <a:off x="3668399" y="1916759"/>
              <a:ext cx="369364" cy="2077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750" b="1" dirty="0">
                  <a:solidFill>
                    <a:prstClr val="black"/>
                  </a:solidFill>
                  <a:latin typeface="Calibri" panose="020F0502020204030204"/>
                </a:rPr>
                <a:t>N2</a:t>
              </a:r>
            </a:p>
          </p:txBody>
        </p:sp>
        <p:sp>
          <p:nvSpPr>
            <p:cNvPr id="217" name="TextBox 216">
              <a:extLst>
                <a:ext uri="{FF2B5EF4-FFF2-40B4-BE49-F238E27FC236}">
                  <a16:creationId xmlns:a16="http://schemas.microsoft.com/office/drawing/2014/main" id="{6FF72FF8-0D72-996F-2C0F-A7D30283D2F1}"/>
                </a:ext>
              </a:extLst>
            </p:cNvPr>
            <p:cNvSpPr txBox="1"/>
            <p:nvPr/>
          </p:nvSpPr>
          <p:spPr>
            <a:xfrm>
              <a:off x="3660631" y="1573566"/>
              <a:ext cx="369364" cy="2077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750" b="1" dirty="0">
                  <a:solidFill>
                    <a:prstClr val="black"/>
                  </a:solidFill>
                  <a:latin typeface="Calibri" panose="020F0502020204030204"/>
                </a:rPr>
                <a:t>ORG</a:t>
              </a:r>
            </a:p>
          </p:txBody>
        </p:sp>
        <p:sp>
          <p:nvSpPr>
            <p:cNvPr id="190" name="Flowchart: Connector 189">
              <a:extLst>
                <a:ext uri="{FF2B5EF4-FFF2-40B4-BE49-F238E27FC236}">
                  <a16:creationId xmlns:a16="http://schemas.microsoft.com/office/drawing/2014/main" id="{60C5A355-2D3E-C28A-FAFF-B3DE14D93E82}"/>
                </a:ext>
              </a:extLst>
            </p:cNvPr>
            <p:cNvSpPr/>
            <p:nvPr/>
          </p:nvSpPr>
          <p:spPr>
            <a:xfrm>
              <a:off x="3078019" y="2083894"/>
              <a:ext cx="242032" cy="237647"/>
            </a:xfrm>
            <a:prstGeom prst="flowChartConnector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cxnSp>
          <p:nvCxnSpPr>
            <p:cNvPr id="191" name="Straight Arrow Connector 190">
              <a:extLst>
                <a:ext uri="{FF2B5EF4-FFF2-40B4-BE49-F238E27FC236}">
                  <a16:creationId xmlns:a16="http://schemas.microsoft.com/office/drawing/2014/main" id="{07377542-2657-93DA-0233-AD30346E915D}"/>
                </a:ext>
              </a:extLst>
            </p:cNvPr>
            <p:cNvCxnSpPr/>
            <p:nvPr/>
          </p:nvCxnSpPr>
          <p:spPr>
            <a:xfrm flipV="1">
              <a:off x="3159154" y="2135416"/>
              <a:ext cx="122900" cy="151514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1" name="TextBox 200">
              <a:extLst>
                <a:ext uri="{FF2B5EF4-FFF2-40B4-BE49-F238E27FC236}">
                  <a16:creationId xmlns:a16="http://schemas.microsoft.com/office/drawing/2014/main" id="{1F345EC3-2387-2250-0787-C8DED1073222}"/>
                </a:ext>
              </a:extLst>
            </p:cNvPr>
            <p:cNvSpPr txBox="1"/>
            <p:nvPr/>
          </p:nvSpPr>
          <p:spPr>
            <a:xfrm>
              <a:off x="3019809" y="3100226"/>
              <a:ext cx="51161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600" dirty="0">
                  <a:solidFill>
                    <a:prstClr val="black"/>
                  </a:solidFill>
                  <a:latin typeface="Calibri" panose="020F0502020204030204"/>
                </a:rPr>
                <a:t>Regulators</a:t>
              </a:r>
            </a:p>
          </p:txBody>
        </p:sp>
        <p:sp>
          <p:nvSpPr>
            <p:cNvPr id="168" name="TextBox 167">
              <a:extLst>
                <a:ext uri="{FF2B5EF4-FFF2-40B4-BE49-F238E27FC236}">
                  <a16:creationId xmlns:a16="http://schemas.microsoft.com/office/drawing/2014/main" id="{6FF72FF8-0D72-996F-2C0F-A7D30283D2F1}"/>
                </a:ext>
              </a:extLst>
            </p:cNvPr>
            <p:cNvSpPr txBox="1"/>
            <p:nvPr/>
          </p:nvSpPr>
          <p:spPr>
            <a:xfrm>
              <a:off x="5526594" y="1879771"/>
              <a:ext cx="369364" cy="2077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750" b="1" dirty="0">
                  <a:solidFill>
                    <a:prstClr val="black"/>
                  </a:solidFill>
                  <a:latin typeface="Calibri" panose="020F0502020204030204"/>
                </a:rPr>
                <a:t>SAM</a:t>
              </a:r>
            </a:p>
          </p:txBody>
        </p:sp>
        <p:cxnSp>
          <p:nvCxnSpPr>
            <p:cNvPr id="45" name="Elbow Connector 44"/>
            <p:cNvCxnSpPr>
              <a:endCxn id="190" idx="0"/>
            </p:cNvCxnSpPr>
            <p:nvPr/>
          </p:nvCxnSpPr>
          <p:spPr>
            <a:xfrm rot="10800000" flipV="1">
              <a:off x="3199035" y="2008165"/>
              <a:ext cx="469364" cy="75729"/>
            </a:xfrm>
            <a:prstGeom prst="bentConnector2">
              <a:avLst/>
            </a:prstGeom>
            <a:ln w="28575"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Rounded Rectangle 53"/>
            <p:cNvSpPr/>
            <p:nvPr/>
          </p:nvSpPr>
          <p:spPr>
            <a:xfrm>
              <a:off x="2416311" y="1834876"/>
              <a:ext cx="193589" cy="211154"/>
            </a:xfrm>
            <a:prstGeom prst="roundRect">
              <a:avLst>
                <a:gd name="adj" fmla="val 31742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Oval 223">
              <a:extLst>
                <a:ext uri="{FF2B5EF4-FFF2-40B4-BE49-F238E27FC236}">
                  <a16:creationId xmlns:a16="http://schemas.microsoft.com/office/drawing/2014/main" id="{1B116664-5210-E52D-6F11-0B3783B83C32}"/>
                </a:ext>
              </a:extLst>
            </p:cNvPr>
            <p:cNvSpPr/>
            <p:nvPr/>
          </p:nvSpPr>
          <p:spPr>
            <a:xfrm>
              <a:off x="5425745" y="1859700"/>
              <a:ext cx="69245" cy="77734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Rectangle 240">
              <a:extLst>
                <a:ext uri="{FF2B5EF4-FFF2-40B4-BE49-F238E27FC236}">
                  <a16:creationId xmlns:a16="http://schemas.microsoft.com/office/drawing/2014/main" id="{B2A51F9C-09D9-A045-AA99-CFB5F74DFE69}"/>
                </a:ext>
              </a:extLst>
            </p:cNvPr>
            <p:cNvSpPr/>
            <p:nvPr/>
          </p:nvSpPr>
          <p:spPr>
            <a:xfrm>
              <a:off x="3310688" y="2748831"/>
              <a:ext cx="289814" cy="153498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66" name="TextBox 265">
              <a:extLst>
                <a:ext uri="{FF2B5EF4-FFF2-40B4-BE49-F238E27FC236}">
                  <a16:creationId xmlns:a16="http://schemas.microsoft.com/office/drawing/2014/main" id="{6FF72FF8-0D72-996F-2C0F-A7D30283D2F1}"/>
                </a:ext>
              </a:extLst>
            </p:cNvPr>
            <p:cNvSpPr txBox="1"/>
            <p:nvPr/>
          </p:nvSpPr>
          <p:spPr>
            <a:xfrm>
              <a:off x="3303106" y="2732057"/>
              <a:ext cx="369364" cy="2077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750" b="1" dirty="0">
                  <a:solidFill>
                    <a:prstClr val="black"/>
                  </a:solidFill>
                  <a:latin typeface="Calibri" panose="020F0502020204030204"/>
                </a:rPr>
                <a:t>5psi</a:t>
              </a:r>
            </a:p>
          </p:txBody>
        </p:sp>
        <p:sp>
          <p:nvSpPr>
            <p:cNvPr id="253" name="Left-Right-Up Arrow 252"/>
            <p:cNvSpPr/>
            <p:nvPr/>
          </p:nvSpPr>
          <p:spPr>
            <a:xfrm>
              <a:off x="3092784" y="2426270"/>
              <a:ext cx="214162" cy="130972"/>
            </a:xfrm>
            <a:prstGeom prst="leftRightUpArrow">
              <a:avLst>
                <a:gd name="adj1" fmla="val 25000"/>
                <a:gd name="adj2" fmla="val 25000"/>
                <a:gd name="adj3" fmla="val 0"/>
              </a:avLst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5" name="Elbow Connector 154"/>
            <p:cNvCxnSpPr>
              <a:stCxn id="177" idx="0"/>
              <a:endCxn id="253" idx="1"/>
            </p:cNvCxnSpPr>
            <p:nvPr/>
          </p:nvCxnSpPr>
          <p:spPr>
            <a:xfrm rot="5400000" flipH="1" flipV="1">
              <a:off x="2943503" y="2593777"/>
              <a:ext cx="218560" cy="80003"/>
            </a:xfrm>
            <a:prstGeom prst="bentConnector2">
              <a:avLst/>
            </a:prstGeom>
            <a:ln w="25400"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Elbow Connector 173"/>
            <p:cNvCxnSpPr>
              <a:stCxn id="253" idx="3"/>
              <a:endCxn id="241" idx="0"/>
            </p:cNvCxnSpPr>
            <p:nvPr/>
          </p:nvCxnSpPr>
          <p:spPr>
            <a:xfrm>
              <a:off x="3306945" y="2524498"/>
              <a:ext cx="148650" cy="224333"/>
            </a:xfrm>
            <a:prstGeom prst="bentConnector2">
              <a:avLst/>
            </a:prstGeom>
            <a:ln w="25400"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274" name="Left-Right-Up Arrow 273"/>
            <p:cNvSpPr/>
            <p:nvPr/>
          </p:nvSpPr>
          <p:spPr>
            <a:xfrm rot="5400000" flipV="1">
              <a:off x="6855200" y="4791323"/>
              <a:ext cx="220751" cy="120220"/>
            </a:xfrm>
            <a:prstGeom prst="leftRightUpArrow">
              <a:avLst>
                <a:gd name="adj1" fmla="val 25000"/>
                <a:gd name="adj2" fmla="val 25000"/>
                <a:gd name="adj3" fmla="val 0"/>
              </a:avLst>
            </a:prstGeom>
            <a:solidFill>
              <a:schemeClr val="bg2">
                <a:lumMod val="50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81" name="Elbow Connector 280"/>
            <p:cNvCxnSpPr>
              <a:stCxn id="169" idx="0"/>
              <a:endCxn id="274" idx="0"/>
            </p:cNvCxnSpPr>
            <p:nvPr/>
          </p:nvCxnSpPr>
          <p:spPr>
            <a:xfrm rot="5400000" flipH="1" flipV="1">
              <a:off x="6385983" y="4519955"/>
              <a:ext cx="188006" cy="850962"/>
            </a:xfrm>
            <a:prstGeom prst="bentConnector2">
              <a:avLst/>
            </a:prstGeom>
            <a:ln w="5080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Elbow Connector 282"/>
            <p:cNvCxnSpPr>
              <a:endCxn id="274" idx="0"/>
            </p:cNvCxnSpPr>
            <p:nvPr/>
          </p:nvCxnSpPr>
          <p:spPr>
            <a:xfrm flipV="1">
              <a:off x="5317666" y="4851433"/>
              <a:ext cx="1587800" cy="188006"/>
            </a:xfrm>
            <a:prstGeom prst="bentConnector3">
              <a:avLst>
                <a:gd name="adj1" fmla="val 560"/>
              </a:avLst>
            </a:prstGeom>
            <a:ln w="5080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54" name="Group 253"/>
            <p:cNvGrpSpPr/>
            <p:nvPr/>
          </p:nvGrpSpPr>
          <p:grpSpPr>
            <a:xfrm>
              <a:off x="7246888" y="3246225"/>
              <a:ext cx="1297926" cy="873547"/>
              <a:chOff x="9665866" y="3185300"/>
              <a:chExt cx="1730568" cy="1164729"/>
            </a:xfrm>
          </p:grpSpPr>
          <p:sp>
            <p:nvSpPr>
              <p:cNvPr id="251" name="Cube 250"/>
              <p:cNvSpPr/>
              <p:nvPr/>
            </p:nvSpPr>
            <p:spPr>
              <a:xfrm>
                <a:off x="9665866" y="3197448"/>
                <a:ext cx="1730568" cy="1152581"/>
              </a:xfrm>
              <a:prstGeom prst="cube">
                <a:avLst/>
              </a:prstGeom>
              <a:solidFill>
                <a:schemeClr val="accent4">
                  <a:lumMod val="20000"/>
                  <a:lumOff val="80000"/>
                  <a:alpha val="53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2" name="Parallelogram 251"/>
              <p:cNvSpPr/>
              <p:nvPr/>
            </p:nvSpPr>
            <p:spPr>
              <a:xfrm>
                <a:off x="9763503" y="3185300"/>
                <a:ext cx="1632931" cy="259744"/>
              </a:xfrm>
              <a:prstGeom prst="parallelogram">
                <a:avLst>
                  <a:gd name="adj" fmla="val 101497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50" name="Group 249"/>
              <p:cNvGrpSpPr/>
              <p:nvPr/>
            </p:nvGrpSpPr>
            <p:grpSpPr>
              <a:xfrm>
                <a:off x="10039095" y="3599804"/>
                <a:ext cx="148485" cy="656221"/>
                <a:chOff x="10039095" y="3599804"/>
                <a:chExt cx="148485" cy="656221"/>
              </a:xfrm>
            </p:grpSpPr>
            <p:sp>
              <p:nvSpPr>
                <p:cNvPr id="242" name="Flowchart: Off-page Connector 241"/>
                <p:cNvSpPr/>
                <p:nvPr/>
              </p:nvSpPr>
              <p:spPr>
                <a:xfrm>
                  <a:off x="10039095" y="3599804"/>
                  <a:ext cx="148485" cy="656221"/>
                </a:xfrm>
                <a:prstGeom prst="flowChartOffpageConnector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246" name="Straight Connector 245"/>
                <p:cNvCxnSpPr/>
                <p:nvPr/>
              </p:nvCxnSpPr>
              <p:spPr>
                <a:xfrm>
                  <a:off x="10113337" y="3737449"/>
                  <a:ext cx="1" cy="387604"/>
                </a:xfrm>
                <a:prstGeom prst="line">
                  <a:avLst/>
                </a:prstGeom>
                <a:ln w="9525" cmpd="sng"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297" name="Elbow Connector 296"/>
            <p:cNvCxnSpPr>
              <a:stCxn id="274" idx="1"/>
              <a:endCxn id="252" idx="2"/>
            </p:cNvCxnSpPr>
            <p:nvPr/>
          </p:nvCxnSpPr>
          <p:spPr>
            <a:xfrm rot="5400000" flipH="1" flipV="1">
              <a:off x="7022077" y="3317184"/>
              <a:ext cx="1397429" cy="1450321"/>
            </a:xfrm>
            <a:prstGeom prst="bentConnector4">
              <a:avLst>
                <a:gd name="adj1" fmla="val 18742"/>
                <a:gd name="adj2" fmla="val 111822"/>
              </a:avLst>
            </a:prstGeom>
            <a:ln w="5080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E162F736-5B05-AA4F-8734-960F1ACBAE75}"/>
                </a:ext>
              </a:extLst>
            </p:cNvPr>
            <p:cNvSpPr/>
            <p:nvPr/>
          </p:nvSpPr>
          <p:spPr>
            <a:xfrm>
              <a:off x="7548201" y="3350191"/>
              <a:ext cx="68580" cy="6858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3" name="Elbow Connector 212"/>
            <p:cNvCxnSpPr>
              <a:stCxn id="202" idx="2"/>
              <a:endCxn id="44" idx="0"/>
            </p:cNvCxnSpPr>
            <p:nvPr/>
          </p:nvCxnSpPr>
          <p:spPr>
            <a:xfrm rot="5400000" flipH="1" flipV="1">
              <a:off x="6036210" y="2312626"/>
              <a:ext cx="508715" cy="2583845"/>
            </a:xfrm>
            <a:prstGeom prst="bentConnector5">
              <a:avLst>
                <a:gd name="adj1" fmla="val -44937"/>
                <a:gd name="adj2" fmla="val 52103"/>
                <a:gd name="adj3" fmla="val 144937"/>
              </a:avLst>
            </a:prstGeom>
            <a:ln w="254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F767194A-ED34-1BB7-FFFA-B04E497FC8FF}"/>
                </a:ext>
              </a:extLst>
            </p:cNvPr>
            <p:cNvCxnSpPr>
              <a:cxnSpLocks/>
            </p:cNvCxnSpPr>
            <p:nvPr/>
          </p:nvCxnSpPr>
          <p:spPr>
            <a:xfrm>
              <a:off x="1112141" y="1172911"/>
              <a:ext cx="5597905" cy="15041"/>
            </a:xfrm>
            <a:prstGeom prst="line">
              <a:avLst/>
            </a:prstGeom>
            <a:ln w="28575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00423F34-BD35-F90F-0234-618DC264E839}"/>
                </a:ext>
              </a:extLst>
            </p:cNvPr>
            <p:cNvCxnSpPr>
              <a:cxnSpLocks/>
            </p:cNvCxnSpPr>
            <p:nvPr/>
          </p:nvCxnSpPr>
          <p:spPr>
            <a:xfrm>
              <a:off x="6710046" y="1187953"/>
              <a:ext cx="838156" cy="774983"/>
            </a:xfrm>
            <a:prstGeom prst="line">
              <a:avLst/>
            </a:prstGeom>
            <a:ln w="28575">
              <a:solidFill>
                <a:schemeClr val="accent4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81E87063-6FD8-6B6A-0D40-3E24E5869D9B}"/>
                </a:ext>
              </a:extLst>
            </p:cNvPr>
            <p:cNvCxnSpPr>
              <a:cxnSpLocks/>
            </p:cNvCxnSpPr>
            <p:nvPr/>
          </p:nvCxnSpPr>
          <p:spPr>
            <a:xfrm>
              <a:off x="1113832" y="1156760"/>
              <a:ext cx="26633" cy="2875351"/>
            </a:xfrm>
            <a:prstGeom prst="line">
              <a:avLst/>
            </a:prstGeom>
            <a:ln w="28575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C3276C3D-D842-974E-9C09-2F893D1B69E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35678" y="4011081"/>
              <a:ext cx="381446" cy="3700"/>
            </a:xfrm>
            <a:prstGeom prst="line">
              <a:avLst/>
            </a:prstGeom>
            <a:ln w="28575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61628CD9-A23B-0B1E-3324-8776FA38C32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492453" y="3765563"/>
              <a:ext cx="0" cy="266547"/>
            </a:xfrm>
            <a:prstGeom prst="line">
              <a:avLst/>
            </a:prstGeom>
            <a:ln w="28575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1995DBBE-6B89-82EB-8DDE-A99ECFF80103}"/>
                </a:ext>
              </a:extLst>
            </p:cNvPr>
            <p:cNvCxnSpPr>
              <a:cxnSpLocks/>
            </p:cNvCxnSpPr>
            <p:nvPr/>
          </p:nvCxnSpPr>
          <p:spPr>
            <a:xfrm>
              <a:off x="6521489" y="1902140"/>
              <a:ext cx="1017315" cy="60796"/>
            </a:xfrm>
            <a:prstGeom prst="line">
              <a:avLst/>
            </a:prstGeom>
            <a:ln w="28575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6997C47A-1AF4-3C12-A649-B4F332FD241B}"/>
                </a:ext>
              </a:extLst>
            </p:cNvPr>
            <p:cNvSpPr txBox="1"/>
            <p:nvPr/>
          </p:nvSpPr>
          <p:spPr>
            <a:xfrm>
              <a:off x="6882271" y="3311223"/>
              <a:ext cx="605663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900" dirty="0">
                  <a:solidFill>
                    <a:prstClr val="black"/>
                  </a:solidFill>
                  <a:latin typeface="Calibri" panose="020F0502020204030204"/>
                </a:rPr>
                <a:t>Fraction</a:t>
              </a: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F20A8316-37D7-C8E3-BE5C-B2CDB3FACB01}"/>
                </a:ext>
              </a:extLst>
            </p:cNvPr>
            <p:cNvSpPr txBox="1"/>
            <p:nvPr/>
          </p:nvSpPr>
          <p:spPr>
            <a:xfrm>
              <a:off x="6604497" y="1952043"/>
              <a:ext cx="7156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900" dirty="0">
                  <a:solidFill>
                    <a:prstClr val="black"/>
                  </a:solidFill>
                  <a:latin typeface="Calibri" panose="020F0502020204030204"/>
                </a:rPr>
                <a:t>Wastewater</a:t>
              </a:r>
            </a:p>
          </p:txBody>
        </p: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B6A504C7-BB02-03FC-145D-33F95C391D75}"/>
                </a:ext>
              </a:extLst>
            </p:cNvPr>
            <p:cNvCxnSpPr/>
            <p:nvPr/>
          </p:nvCxnSpPr>
          <p:spPr>
            <a:xfrm>
              <a:off x="4389984" y="1633807"/>
              <a:ext cx="3902108" cy="5588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939C6258-FF2D-FDE9-D249-D2E03605E7B3}"/>
                </a:ext>
              </a:extLst>
            </p:cNvPr>
            <p:cNvCxnSpPr>
              <a:cxnSpLocks/>
            </p:cNvCxnSpPr>
            <p:nvPr/>
          </p:nvCxnSpPr>
          <p:spPr>
            <a:xfrm>
              <a:off x="8292092" y="1689691"/>
              <a:ext cx="0" cy="751403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Rectangle 598">
              <a:extLst>
                <a:ext uri="{FF2B5EF4-FFF2-40B4-BE49-F238E27FC236}">
                  <a16:creationId xmlns:a16="http://schemas.microsoft.com/office/drawing/2014/main" id="{603A362F-C4B0-A894-AC84-C65F27AF43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2804" y="4483566"/>
              <a:ext cx="1760862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en-US" altLang="en-US" sz="1500" b="1" dirty="0">
                  <a:solidFill>
                    <a:srgbClr val="000000"/>
                  </a:solidFill>
                </a:rPr>
                <a:t>New SPE-Turbo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076161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1658541" y="100520"/>
            <a:ext cx="7772400" cy="1219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>
                <a:solidFill>
                  <a:schemeClr val="bg1"/>
                </a:solidFill>
              </a:rPr>
              <a:t>Automated Extraction and Concentration for PFAS/PFOS in Drinking Water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295400" y="4049975"/>
            <a:ext cx="17297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EconoTrace</a:t>
            </a:r>
            <a:r>
              <a:rPr lang="en-US" sz="1400" b="1" baseline="30000" dirty="0"/>
              <a:t>®</a:t>
            </a:r>
            <a:r>
              <a:rPr lang="en-US" sz="1400" b="1" dirty="0"/>
              <a:t> PFC</a:t>
            </a:r>
            <a:r>
              <a:rPr lang="en-US" sz="1400" b="1" baseline="30000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8F88051-0333-5E94-47CF-98019B5F087F}"/>
              </a:ext>
            </a:extLst>
          </p:cNvPr>
          <p:cNvSpPr txBox="1"/>
          <p:nvPr/>
        </p:nvSpPr>
        <p:spPr>
          <a:xfrm>
            <a:off x="6546377" y="4386222"/>
            <a:ext cx="7425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LC/MS</a:t>
            </a:r>
          </a:p>
        </p:txBody>
      </p:sp>
      <p:pic>
        <p:nvPicPr>
          <p:cNvPr id="6" name="Picture 5" descr="Graphical user interface&#10;&#10;Description automatically generated">
            <a:extLst>
              <a:ext uri="{FF2B5EF4-FFF2-40B4-BE49-F238E27FC236}">
                <a16:creationId xmlns:a16="http://schemas.microsoft.com/office/drawing/2014/main" id="{86B98D4F-2F6B-B7F9-0048-AE2E363995F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865" y="1378023"/>
            <a:ext cx="4042074" cy="2735599"/>
          </a:xfrm>
          <a:prstGeom prst="rect">
            <a:avLst/>
          </a:prstGeom>
        </p:spPr>
      </p:pic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152E5A37-297E-8D5C-8EB2-69FF3474F2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493" y="1656815"/>
            <a:ext cx="3677414" cy="244161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85F881E-5989-B72A-E4BE-53068CCF43F5}"/>
              </a:ext>
            </a:extLst>
          </p:cNvPr>
          <p:cNvSpPr txBox="1"/>
          <p:nvPr/>
        </p:nvSpPr>
        <p:spPr>
          <a:xfrm>
            <a:off x="454284" y="4386222"/>
            <a:ext cx="434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Drinking Water</a:t>
            </a:r>
            <a:r>
              <a:rPr lang="en-US" sz="1200"/>
              <a:t>, Serum, </a:t>
            </a:r>
            <a:r>
              <a:rPr lang="en-US" sz="1200" dirty="0"/>
              <a:t>and samples with minimal particulate</a:t>
            </a:r>
          </a:p>
          <a:p>
            <a:r>
              <a:rPr lang="en-US" sz="1200" dirty="0"/>
              <a:t>Positive Pressure Pumping</a:t>
            </a:r>
          </a:p>
        </p:txBody>
      </p:sp>
    </p:spTree>
    <p:extLst>
      <p:ext uri="{BB962C8B-B14F-4D97-AF65-F5344CB8AC3E}">
        <p14:creationId xmlns:p14="http://schemas.microsoft.com/office/powerpoint/2010/main" val="36869089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228600"/>
            <a:ext cx="6553200" cy="914400"/>
          </a:xfrm>
        </p:spPr>
        <p:txBody>
          <a:bodyPr/>
          <a:lstStyle/>
          <a:p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Optimize your Sample Preparation Workflow for PFAS Analysis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r>
              <a:rPr lang="en-US" sz="1600" b="1" dirty="0"/>
              <a:t>Automate the Sample Prep Workflow</a:t>
            </a:r>
          </a:p>
          <a:p>
            <a:pPr lvl="1"/>
            <a:r>
              <a:rPr lang="en-US" sz="1600" b="1" dirty="0"/>
              <a:t>Automate the Solid Phase Extraction Step</a:t>
            </a:r>
          </a:p>
          <a:p>
            <a:pPr lvl="1"/>
            <a:r>
              <a:rPr lang="en-US" sz="1600" b="1" dirty="0"/>
              <a:t>Automate the Concentration/Evaporation Step</a:t>
            </a:r>
          </a:p>
          <a:p>
            <a:pPr lvl="1"/>
            <a:endParaRPr lang="en-US" sz="2000" dirty="0"/>
          </a:p>
          <a:p>
            <a:r>
              <a:rPr lang="en-US" sz="1600" b="1" dirty="0">
                <a:solidFill>
                  <a:schemeClr val="accent2"/>
                </a:solidFill>
              </a:rPr>
              <a:t>Automated, Semi-Automated SPE Extractions and Concentration </a:t>
            </a:r>
          </a:p>
          <a:p>
            <a:pPr lvl="1"/>
            <a:r>
              <a:rPr lang="en-US" sz="1400" b="1" dirty="0">
                <a:solidFill>
                  <a:schemeClr val="accent2"/>
                </a:solidFill>
              </a:rPr>
              <a:t>Reduces Human Error</a:t>
            </a:r>
          </a:p>
          <a:p>
            <a:pPr lvl="1"/>
            <a:r>
              <a:rPr lang="en-US" sz="1400" b="1" dirty="0">
                <a:solidFill>
                  <a:schemeClr val="accent2"/>
                </a:solidFill>
              </a:rPr>
              <a:t>Reduces Outside contamination</a:t>
            </a:r>
          </a:p>
          <a:p>
            <a:pPr lvl="1"/>
            <a:r>
              <a:rPr lang="en-US" sz="1400" b="1" dirty="0">
                <a:solidFill>
                  <a:schemeClr val="accent2"/>
                </a:solidFill>
              </a:rPr>
              <a:t>Increase Throughput</a:t>
            </a:r>
          </a:p>
          <a:p>
            <a:pPr lvl="1"/>
            <a:r>
              <a:rPr lang="en-US" sz="1400" b="1" dirty="0">
                <a:solidFill>
                  <a:schemeClr val="accent2"/>
                </a:solidFill>
              </a:rPr>
              <a:t>Reduces Labor</a:t>
            </a:r>
          </a:p>
          <a:p>
            <a:pPr marL="457200" lvl="1" indent="0">
              <a:buNone/>
            </a:pPr>
            <a:endParaRPr lang="en-US" sz="1400" b="1" dirty="0">
              <a:solidFill>
                <a:schemeClr val="accent2"/>
              </a:solidFill>
            </a:endParaRPr>
          </a:p>
          <a:p>
            <a:r>
              <a:rPr lang="en-US" sz="1600" b="1" dirty="0">
                <a:solidFill>
                  <a:schemeClr val="accent2"/>
                </a:solidFill>
              </a:rPr>
              <a:t>No Teflon</a:t>
            </a:r>
          </a:p>
          <a:p>
            <a:r>
              <a:rPr lang="en-US" sz="1600" b="1" dirty="0">
                <a:solidFill>
                  <a:schemeClr val="accent2"/>
                </a:solidFill>
              </a:rPr>
              <a:t>Use Hyphenated techniques to deliver consistent, reproducible results</a:t>
            </a:r>
          </a:p>
          <a:p>
            <a:r>
              <a:rPr lang="en-US" sz="1600" b="1" dirty="0">
                <a:solidFill>
                  <a:schemeClr val="accent2"/>
                </a:solidFill>
              </a:rPr>
              <a:t>Different configurations to handle Matrix type and Budget</a:t>
            </a:r>
          </a:p>
          <a:p>
            <a:r>
              <a:rPr lang="en-US" sz="1600" b="1" dirty="0">
                <a:solidFill>
                  <a:schemeClr val="accent2"/>
                </a:solidFill>
              </a:rPr>
              <a:t>Use any size cartridge</a:t>
            </a:r>
            <a:endParaRPr lang="en-US" sz="1200" b="1" dirty="0">
              <a:solidFill>
                <a:schemeClr val="accent2"/>
              </a:solidFill>
            </a:endParaRPr>
          </a:p>
          <a:p>
            <a:endParaRPr lang="en-US" sz="1600" b="1" dirty="0">
              <a:solidFill>
                <a:schemeClr val="accent2"/>
              </a:solidFill>
            </a:endParaRPr>
          </a:p>
          <a:p>
            <a:pPr marL="0" indent="0">
              <a:buNone/>
            </a:pPr>
            <a:endParaRPr lang="en-US" sz="1600" b="1" dirty="0">
              <a:solidFill>
                <a:schemeClr val="accent2"/>
              </a:solidFill>
            </a:endParaRPr>
          </a:p>
          <a:p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33600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">
            <a:extLst>
              <a:ext uri="{FF2B5EF4-FFF2-40B4-BE49-F238E27FC236}">
                <a16:creationId xmlns:a16="http://schemas.microsoft.com/office/drawing/2014/main" id="{2F1D9CF5-3179-99FD-7D2E-E0DB91DA40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2659" y="1462596"/>
            <a:ext cx="5105400" cy="338972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EconoTrace SPE</a:t>
            </a:r>
          </a:p>
        </p:txBody>
      </p:sp>
      <p:cxnSp>
        <p:nvCxnSpPr>
          <p:cNvPr id="5" name="Straight Arrow Connector 4"/>
          <p:cNvCxnSpPr>
            <a:cxnSpLocks/>
          </p:cNvCxnSpPr>
          <p:nvPr/>
        </p:nvCxnSpPr>
        <p:spPr>
          <a:xfrm flipV="1">
            <a:off x="3684240" y="3871328"/>
            <a:ext cx="1495245" cy="6407"/>
          </a:xfrm>
          <a:prstGeom prst="straightConnector1">
            <a:avLst/>
          </a:prstGeom>
          <a:ln w="25400">
            <a:solidFill>
              <a:srgbClr val="FF0000">
                <a:alpha val="97000"/>
              </a:srgb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28600" y="3733800"/>
            <a:ext cx="3317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Six Elution and Wash Solvents</a:t>
            </a:r>
          </a:p>
        </p:txBody>
      </p:sp>
      <p:cxnSp>
        <p:nvCxnSpPr>
          <p:cNvPr id="6" name="Straight Arrow Connector 5"/>
          <p:cNvCxnSpPr>
            <a:cxnSpLocks/>
          </p:cNvCxnSpPr>
          <p:nvPr/>
        </p:nvCxnSpPr>
        <p:spPr>
          <a:xfrm flipV="1">
            <a:off x="3385131" y="3993297"/>
            <a:ext cx="2395585" cy="534769"/>
          </a:xfrm>
          <a:prstGeom prst="straightConnector1">
            <a:avLst/>
          </a:prstGeom>
          <a:ln w="25400">
            <a:solidFill>
              <a:srgbClr val="FF0000">
                <a:alpha val="97000"/>
              </a:srgb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cxnSpLocks/>
          </p:cNvCxnSpPr>
          <p:nvPr/>
        </p:nvCxnSpPr>
        <p:spPr>
          <a:xfrm flipV="1">
            <a:off x="5105400" y="4623717"/>
            <a:ext cx="1093974" cy="530196"/>
          </a:xfrm>
          <a:prstGeom prst="straightConnector1">
            <a:avLst/>
          </a:prstGeom>
          <a:ln w="25400" cap="sq" cmpd="sng">
            <a:solidFill>
              <a:srgbClr val="FF0000">
                <a:alpha val="95000"/>
              </a:srgb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28261" y="4427383"/>
            <a:ext cx="2518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Automatic Bottle Rinse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883820" y="5157117"/>
            <a:ext cx="32239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Sample Size 2 ml to unlimited</a:t>
            </a:r>
          </a:p>
        </p:txBody>
      </p:sp>
      <p:cxnSp>
        <p:nvCxnSpPr>
          <p:cNvPr id="14" name="Straight Arrow Connector 13"/>
          <p:cNvCxnSpPr>
            <a:cxnSpLocks/>
          </p:cNvCxnSpPr>
          <p:nvPr/>
        </p:nvCxnSpPr>
        <p:spPr>
          <a:xfrm>
            <a:off x="3581400" y="2221302"/>
            <a:ext cx="2057400" cy="140898"/>
          </a:xfrm>
          <a:prstGeom prst="straightConnector1">
            <a:avLst/>
          </a:prstGeom>
          <a:ln w="25400">
            <a:solidFill>
              <a:srgbClr val="FF0000">
                <a:alpha val="97000"/>
              </a:srgb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130668" y="2036636"/>
            <a:ext cx="24032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Touch Screen Control</a:t>
            </a:r>
          </a:p>
        </p:txBody>
      </p:sp>
      <p:cxnSp>
        <p:nvCxnSpPr>
          <p:cNvPr id="18" name="Straight Arrow Connector 17"/>
          <p:cNvCxnSpPr>
            <a:cxnSpLocks/>
          </p:cNvCxnSpPr>
          <p:nvPr/>
        </p:nvCxnSpPr>
        <p:spPr>
          <a:xfrm flipV="1">
            <a:off x="3533955" y="2667000"/>
            <a:ext cx="2157486" cy="94565"/>
          </a:xfrm>
          <a:prstGeom prst="straightConnector1">
            <a:avLst/>
          </a:prstGeom>
          <a:ln w="25400">
            <a:solidFill>
              <a:srgbClr val="FF0000">
                <a:alpha val="97000"/>
              </a:srgb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762000" y="2438400"/>
            <a:ext cx="373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SD Card for Storing and Transferring Methods</a:t>
            </a:r>
          </a:p>
        </p:txBody>
      </p:sp>
      <p:cxnSp>
        <p:nvCxnSpPr>
          <p:cNvPr id="23" name="Straight Arrow Connector 22"/>
          <p:cNvCxnSpPr>
            <a:cxnSpLocks/>
          </p:cNvCxnSpPr>
          <p:nvPr/>
        </p:nvCxnSpPr>
        <p:spPr>
          <a:xfrm>
            <a:off x="3124200" y="3352800"/>
            <a:ext cx="2819400" cy="216932"/>
          </a:xfrm>
          <a:prstGeom prst="straightConnector1">
            <a:avLst/>
          </a:prstGeom>
          <a:ln w="25400">
            <a:solidFill>
              <a:srgbClr val="FF0000">
                <a:alpha val="97000"/>
              </a:srgb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1295400" y="3200400"/>
            <a:ext cx="2089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Nitrogen Drying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5BFFF69-89E9-70FE-5A1E-2EBE5F567F6F}"/>
              </a:ext>
            </a:extLst>
          </p:cNvPr>
          <p:cNvSpPr txBox="1"/>
          <p:nvPr/>
        </p:nvSpPr>
        <p:spPr>
          <a:xfrm>
            <a:off x="6826483" y="4765743"/>
            <a:ext cx="25186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Direct to 15 ml Centrifuge tube Concentration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12A472F8-8647-A8A2-E636-85D8596E29A9}"/>
              </a:ext>
            </a:extLst>
          </p:cNvPr>
          <p:cNvCxnSpPr>
            <a:cxnSpLocks/>
          </p:cNvCxnSpPr>
          <p:nvPr/>
        </p:nvCxnSpPr>
        <p:spPr>
          <a:xfrm flipH="1" flipV="1">
            <a:off x="7783021" y="4015913"/>
            <a:ext cx="605562" cy="596136"/>
          </a:xfrm>
          <a:prstGeom prst="straightConnector1">
            <a:avLst/>
          </a:prstGeom>
          <a:ln w="25400" cap="sq" cmpd="sng">
            <a:solidFill>
              <a:srgbClr val="FF0000">
                <a:alpha val="95000"/>
              </a:srgb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38594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87AC3F-8E55-492B-842E-0B7B8D22A6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4950"/>
            <a:ext cx="8229600" cy="1143000"/>
          </a:xfrm>
        </p:spPr>
        <p:txBody>
          <a:bodyPr/>
          <a:lstStyle/>
          <a:p>
            <a:r>
              <a:rPr lang="en-US" sz="2400" b="1" dirty="0">
                <a:solidFill>
                  <a:schemeClr val="bg1"/>
                </a:solidFill>
              </a:rPr>
              <a:t>EconoTrace for Extraction and Concentration </a:t>
            </a:r>
            <a:br>
              <a:rPr lang="en-US" sz="2400" b="1" dirty="0">
                <a:solidFill>
                  <a:schemeClr val="bg1"/>
                </a:solidFill>
              </a:rPr>
            </a:br>
            <a:r>
              <a:rPr lang="en-US" sz="2400" b="1" dirty="0">
                <a:solidFill>
                  <a:schemeClr val="bg1"/>
                </a:solidFill>
              </a:rPr>
              <a:t>of PFAS/PFOS in Drinking Water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FCA84D1-0C4E-4B0B-B031-B61670E469D1}"/>
              </a:ext>
            </a:extLst>
          </p:cNvPr>
          <p:cNvSpPr txBox="1"/>
          <p:nvPr/>
        </p:nvSpPr>
        <p:spPr>
          <a:xfrm>
            <a:off x="152400" y="1817132"/>
            <a:ext cx="388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Modular and expandable from 1 to 4 Modules, 2 to 8 samples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067ACB2-8057-4AF0-9886-D109AB091C3A}"/>
              </a:ext>
            </a:extLst>
          </p:cNvPr>
          <p:cNvSpPr txBox="1"/>
          <p:nvPr/>
        </p:nvSpPr>
        <p:spPr>
          <a:xfrm>
            <a:off x="152400" y="2476602"/>
            <a:ext cx="419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High Throughput Runs </a:t>
            </a:r>
          </a:p>
          <a:p>
            <a:r>
              <a:rPr lang="en-US" b="1" dirty="0">
                <a:solidFill>
                  <a:schemeClr val="accent2"/>
                </a:solidFill>
              </a:rPr>
              <a:t>8 Sample Extractions in Parallel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BD8025B-4013-4F1F-A084-34684721E596}"/>
              </a:ext>
            </a:extLst>
          </p:cNvPr>
          <p:cNvSpPr txBox="1"/>
          <p:nvPr/>
        </p:nvSpPr>
        <p:spPr>
          <a:xfrm>
            <a:off x="127000" y="3237233"/>
            <a:ext cx="469872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Uses Positive Pressure Pumping only</a:t>
            </a:r>
          </a:p>
          <a:p>
            <a:r>
              <a:rPr lang="en-US" b="1" dirty="0">
                <a:solidFill>
                  <a:schemeClr val="accent2"/>
                </a:solidFill>
              </a:rPr>
              <a:t>for Precise delivery of </a:t>
            </a:r>
          </a:p>
          <a:p>
            <a:r>
              <a:rPr lang="en-US" b="1" dirty="0">
                <a:solidFill>
                  <a:schemeClr val="accent2"/>
                </a:solidFill>
              </a:rPr>
              <a:t>Conditioning Solvent, </a:t>
            </a:r>
          </a:p>
          <a:p>
            <a:r>
              <a:rPr lang="en-US" b="1" dirty="0">
                <a:solidFill>
                  <a:schemeClr val="accent2"/>
                </a:solidFill>
              </a:rPr>
              <a:t>Sample, Bottle Rinse and Elution Solvent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7464A59-8CF1-41BE-BDD2-2495D35CAC2C}"/>
              </a:ext>
            </a:extLst>
          </p:cNvPr>
          <p:cNvSpPr txBox="1"/>
          <p:nvPr/>
        </p:nvSpPr>
        <p:spPr>
          <a:xfrm>
            <a:off x="127000" y="4551862"/>
            <a:ext cx="2723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Automatic Bottle Rinse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9FDD80D-2C1A-416E-9F2F-2B0C73B87C3D}"/>
              </a:ext>
            </a:extLst>
          </p:cNvPr>
          <p:cNvSpPr txBox="1"/>
          <p:nvPr/>
        </p:nvSpPr>
        <p:spPr>
          <a:xfrm>
            <a:off x="127000" y="4953000"/>
            <a:ext cx="78150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Delivers extract directly to </a:t>
            </a:r>
            <a:r>
              <a:rPr lang="en-US" b="1" dirty="0" err="1">
                <a:solidFill>
                  <a:schemeClr val="accent2"/>
                </a:solidFill>
              </a:rPr>
              <a:t>SuperVap</a:t>
            </a:r>
            <a:r>
              <a:rPr lang="en-US" b="1" dirty="0">
                <a:solidFill>
                  <a:schemeClr val="accent2"/>
                </a:solidFill>
              </a:rPr>
              <a:t> Concentrator for final blowdown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1593C63-2C51-4786-9873-A454E37171F3}"/>
              </a:ext>
            </a:extLst>
          </p:cNvPr>
          <p:cNvSpPr txBox="1"/>
          <p:nvPr/>
        </p:nvSpPr>
        <p:spPr>
          <a:xfrm>
            <a:off x="152400" y="1447800"/>
            <a:ext cx="1984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Fully Automated</a:t>
            </a:r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0EDB35FC-441A-D5EE-35C9-B7FB8AFFD5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2291" y="1817132"/>
            <a:ext cx="4378759" cy="2907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1253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4400" y="303355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Automated Concentration for PFAs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" y="1634906"/>
            <a:ext cx="8229600" cy="4525963"/>
          </a:xfrm>
        </p:spPr>
        <p:txBody>
          <a:bodyPr/>
          <a:lstStyle/>
          <a:p>
            <a:r>
              <a:rPr lang="en-US" dirty="0"/>
              <a:t>SuperVap PFC</a:t>
            </a:r>
          </a:p>
          <a:p>
            <a:pPr lvl="1"/>
            <a:r>
              <a:rPr lang="en-US" dirty="0"/>
              <a:t>24 positions</a:t>
            </a:r>
          </a:p>
          <a:p>
            <a:pPr lvl="1"/>
            <a:r>
              <a:rPr lang="en-US" dirty="0"/>
              <a:t>15ml Conical vials</a:t>
            </a:r>
          </a:p>
          <a:p>
            <a:pPr lvl="1"/>
            <a:r>
              <a:rPr lang="en-US" dirty="0"/>
              <a:t>No Teflon</a:t>
            </a:r>
          </a:p>
          <a:p>
            <a:pPr marL="457200" lvl="1" indent="0">
              <a:buNone/>
            </a:pPr>
            <a:r>
              <a:rPr lang="en-US" dirty="0"/>
              <a:t> </a:t>
            </a:r>
          </a:p>
        </p:txBody>
      </p:sp>
      <p:pic>
        <p:nvPicPr>
          <p:cNvPr id="6" name="Picture 5" descr="A picture containing indoor, sitting, white, table&#10;&#10;Description automatically generated">
            <a:extLst>
              <a:ext uri="{FF2B5EF4-FFF2-40B4-BE49-F238E27FC236}">
                <a16:creationId xmlns:a16="http://schemas.microsoft.com/office/drawing/2014/main" id="{075278F8-7883-405B-8EDB-048F3FE9879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111" y="1828800"/>
            <a:ext cx="3492743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2620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1861" y="30480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EPA 537.1</a:t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6" name="Chart 5"/>
          <p:cNvGraphicFramePr/>
          <p:nvPr/>
        </p:nvGraphicFramePr>
        <p:xfrm>
          <a:off x="2286000" y="2057400"/>
          <a:ext cx="5181600" cy="3352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59CFF-1230-4B94-B16D-B9FA6144FB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EPA 533</a:t>
            </a:r>
          </a:p>
        </p:txBody>
      </p:sp>
      <p:graphicFrame>
        <p:nvGraphicFramePr>
          <p:cNvPr id="4" name="Chart 3"/>
          <p:cNvGraphicFramePr/>
          <p:nvPr/>
        </p:nvGraphicFramePr>
        <p:xfrm>
          <a:off x="1928812" y="2057400"/>
          <a:ext cx="5286375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60348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PFAS Background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4688800" y="12039600"/>
          <a:ext cx="4571998" cy="3246120"/>
        </p:xfrm>
        <a:graphic>
          <a:graphicData uri="http://schemas.openxmlformats.org/drawingml/2006/table">
            <a:tbl>
              <a:tblPr/>
              <a:tblGrid>
                <a:gridCol w="16537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76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1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12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12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0772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Compound</a:t>
                      </a:r>
                      <a:endParaRPr lang="en-US" sz="16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Amount</a:t>
                      </a:r>
                      <a:endParaRPr lang="en-US" sz="16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Spiked</a:t>
                      </a:r>
                      <a:endParaRPr lang="en-US" sz="16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ng</a:t>
                      </a: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/L</a:t>
                      </a:r>
                      <a:endParaRPr lang="en-US" sz="16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Mean Percent Recovery</a:t>
                      </a:r>
                      <a:endParaRPr lang="en-US" sz="16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Background from FMS SPE</a:t>
                      </a:r>
                      <a:endParaRPr lang="en-US" sz="16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996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Perfluorinated</a:t>
                      </a: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Compounds</a:t>
                      </a:r>
                      <a:endParaRPr lang="en-US" sz="16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50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ng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/L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50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ng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/L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998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PFHxA</a:t>
                      </a:r>
                      <a:endParaRPr lang="en-US" sz="16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61%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0.068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998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PFHxS</a:t>
                      </a:r>
                      <a:endParaRPr lang="en-US" sz="16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77%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0.06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998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PFOA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88%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0.214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998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PFNA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74%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0.062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998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PFOS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72%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0.048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998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PFDA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84%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0.054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096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PFUdA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65%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6998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PFDoA</a:t>
                      </a:r>
                      <a:endParaRPr lang="en-US" sz="16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57%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0.011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603034F1-EF34-4D4E-0386-2A986129E416}"/>
              </a:ext>
            </a:extLst>
          </p:cNvPr>
          <p:cNvGraphicFramePr>
            <a:graphicFrameLocks/>
          </p:cNvGraphicFramePr>
          <p:nvPr/>
        </p:nvGraphicFramePr>
        <p:xfrm>
          <a:off x="2286000" y="20574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637054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1981200" y="76200"/>
            <a:ext cx="7028259" cy="119488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400" dirty="0">
                <a:solidFill>
                  <a:schemeClr val="bg1"/>
                </a:solidFill>
              </a:rPr>
              <a:t>TurboTrace Parallel Sequential PFC Automated Extraction and Concentration for PFAS/PFOS in </a:t>
            </a:r>
            <a:br>
              <a:rPr lang="en-US" sz="2400" dirty="0">
                <a:solidFill>
                  <a:schemeClr val="bg1"/>
                </a:solidFill>
              </a:rPr>
            </a:br>
            <a:r>
              <a:rPr lang="en-US" sz="2400" dirty="0">
                <a:solidFill>
                  <a:schemeClr val="bg1"/>
                </a:solidFill>
              </a:rPr>
              <a:t>Drinking Water and </a:t>
            </a:r>
            <a:r>
              <a:rPr lang="en-US" sz="2400" dirty="0" err="1">
                <a:solidFill>
                  <a:schemeClr val="bg1"/>
                </a:solidFill>
              </a:rPr>
              <a:t>WasteWater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8F88051-0333-5E94-47CF-98019B5F087F}"/>
              </a:ext>
            </a:extLst>
          </p:cNvPr>
          <p:cNvSpPr txBox="1"/>
          <p:nvPr/>
        </p:nvSpPr>
        <p:spPr>
          <a:xfrm>
            <a:off x="6400800" y="4528710"/>
            <a:ext cx="6543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LC/MS</a:t>
            </a:r>
          </a:p>
        </p:txBody>
      </p:sp>
      <p:pic>
        <p:nvPicPr>
          <p:cNvPr id="6" name="Picture 5" descr="Graphical user interface&#10;&#10;Description automatically generated">
            <a:extLst>
              <a:ext uri="{FF2B5EF4-FFF2-40B4-BE49-F238E27FC236}">
                <a16:creationId xmlns:a16="http://schemas.microsoft.com/office/drawing/2014/main" id="{86B98D4F-2F6B-B7F9-0048-AE2E363995F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3435" y="1606058"/>
            <a:ext cx="4054235" cy="274382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8B51108-5A00-07F9-D99D-26BE0B735E9A}"/>
              </a:ext>
            </a:extLst>
          </p:cNvPr>
          <p:cNvSpPr txBox="1"/>
          <p:nvPr/>
        </p:nvSpPr>
        <p:spPr>
          <a:xfrm>
            <a:off x="633167" y="3708958"/>
            <a:ext cx="32250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6"/>
                </a:solidFill>
              </a:rPr>
              <a:t>TurboTrace</a:t>
            </a:r>
            <a:r>
              <a:rPr lang="en-US" sz="1400" baseline="30000" dirty="0">
                <a:solidFill>
                  <a:schemeClr val="accent6"/>
                </a:solidFill>
              </a:rPr>
              <a:t>®</a:t>
            </a:r>
            <a:r>
              <a:rPr lang="en-US" sz="1400" dirty="0">
                <a:solidFill>
                  <a:schemeClr val="accent6"/>
                </a:solidFill>
              </a:rPr>
              <a:t> PFC Parallel Sequential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2D8A65-DBCA-AEFD-EA5B-D6AD0C10D822}"/>
              </a:ext>
            </a:extLst>
          </p:cNvPr>
          <p:cNvSpPr txBox="1"/>
          <p:nvPr/>
        </p:nvSpPr>
        <p:spPr>
          <a:xfrm>
            <a:off x="633167" y="4274795"/>
            <a:ext cx="443743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6"/>
                </a:solidFill>
              </a:rPr>
              <a:t>Wastewater, Particulate Laden Samples</a:t>
            </a:r>
          </a:p>
          <a:p>
            <a:r>
              <a:rPr lang="en-US" sz="1200" dirty="0">
                <a:solidFill>
                  <a:schemeClr val="accent6"/>
                </a:solidFill>
              </a:rPr>
              <a:t>Drinking Water Samples </a:t>
            </a:r>
          </a:p>
          <a:p>
            <a:r>
              <a:rPr lang="en-US" sz="1200" dirty="0">
                <a:solidFill>
                  <a:schemeClr val="accent6"/>
                </a:solidFill>
              </a:rPr>
              <a:t>Vacuum Pump or Positive Pressure for loading samples </a:t>
            </a:r>
          </a:p>
          <a:p>
            <a:r>
              <a:rPr lang="en-US" sz="1200" dirty="0">
                <a:solidFill>
                  <a:schemeClr val="accent6"/>
                </a:solidFill>
              </a:rPr>
              <a:t>Positive Pressure Pumping for conditioning, rinsing, and elution</a:t>
            </a:r>
          </a:p>
          <a:p>
            <a:r>
              <a:rPr lang="en-US" sz="1200" dirty="0">
                <a:solidFill>
                  <a:schemeClr val="accent6"/>
                </a:solidFill>
              </a:rPr>
              <a:t>Direct to </a:t>
            </a:r>
            <a:r>
              <a:rPr lang="en-US" sz="1200" dirty="0" err="1">
                <a:solidFill>
                  <a:schemeClr val="accent6"/>
                </a:solidFill>
              </a:rPr>
              <a:t>SuperVap</a:t>
            </a:r>
            <a:r>
              <a:rPr lang="en-US" sz="1200" dirty="0">
                <a:solidFill>
                  <a:schemeClr val="accent6"/>
                </a:solidFill>
              </a:rPr>
              <a:t> Concentrator</a:t>
            </a:r>
          </a:p>
        </p:txBody>
      </p:sp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0213CCED-48FD-A3DB-9E4C-99BABCF150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396" y="1629625"/>
            <a:ext cx="3206653" cy="2129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0937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113731"/>
            <a:ext cx="8229600" cy="1143000"/>
          </a:xfrm>
        </p:spPr>
        <p:txBody>
          <a:bodyPr/>
          <a:lstStyle/>
          <a:p>
            <a:r>
              <a:rPr lang="en-US" sz="2400" b="1" dirty="0">
                <a:solidFill>
                  <a:schemeClr val="bg1"/>
                </a:solidFill>
              </a:rPr>
              <a:t>TurboTrace for Extraction and Concentration</a:t>
            </a:r>
            <a:br>
              <a:rPr lang="en-US" sz="2400" b="1" dirty="0">
                <a:solidFill>
                  <a:schemeClr val="bg1"/>
                </a:solidFill>
              </a:rPr>
            </a:br>
            <a:r>
              <a:rPr lang="en-US" sz="2400" b="1" dirty="0">
                <a:solidFill>
                  <a:schemeClr val="bg1"/>
                </a:solidFill>
              </a:rPr>
              <a:t> of PFAS/PFOS in </a:t>
            </a:r>
            <a:r>
              <a:rPr lang="en-US" sz="2400" b="1">
                <a:solidFill>
                  <a:schemeClr val="bg1"/>
                </a:solidFill>
              </a:rPr>
              <a:t>WasteWater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7000" y="1737039"/>
            <a:ext cx="335279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accent2"/>
                </a:solidFill>
              </a:rPr>
              <a:t>Modular and Scalable expandable from 1 to 6 Modules</a:t>
            </a:r>
          </a:p>
          <a:p>
            <a:endParaRPr lang="en-US" sz="1400" b="1" dirty="0">
              <a:solidFill>
                <a:schemeClr val="accent2"/>
              </a:solidFill>
            </a:endParaRPr>
          </a:p>
          <a:p>
            <a:r>
              <a:rPr lang="en-US" sz="1400" b="1" dirty="0">
                <a:solidFill>
                  <a:schemeClr val="accent2"/>
                </a:solidFill>
              </a:rPr>
              <a:t>Run 1 to 6 samples simultaneously, up to 30 sequentially</a:t>
            </a:r>
          </a:p>
          <a:p>
            <a:endParaRPr lang="en-US" sz="1400" b="1" dirty="0">
              <a:solidFill>
                <a:schemeClr val="accent2"/>
              </a:solidFill>
            </a:endParaRPr>
          </a:p>
          <a:p>
            <a:r>
              <a:rPr lang="en-US" sz="1400" b="1" dirty="0">
                <a:solidFill>
                  <a:schemeClr val="accent2"/>
                </a:solidFill>
              </a:rPr>
              <a:t>Each Module can Run 5 Samples in a Sequence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7000" y="3552921"/>
            <a:ext cx="298190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accent2"/>
                </a:solidFill>
              </a:rPr>
              <a:t>Uses Positive Pressure Pumping</a:t>
            </a:r>
          </a:p>
          <a:p>
            <a:r>
              <a:rPr lang="en-US" sz="1400" b="1" dirty="0">
                <a:solidFill>
                  <a:schemeClr val="accent2"/>
                </a:solidFill>
              </a:rPr>
              <a:t>for Precise delivery of </a:t>
            </a:r>
          </a:p>
          <a:p>
            <a:r>
              <a:rPr lang="en-US" sz="1400" b="1" dirty="0">
                <a:solidFill>
                  <a:schemeClr val="accent2"/>
                </a:solidFill>
              </a:rPr>
              <a:t>Elution and Wash Solvent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1026" y="4291585"/>
            <a:ext cx="483978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accent2"/>
                </a:solidFill>
              </a:rPr>
              <a:t>Uses Vacuum with liquid sensor to Load Dirty Samples</a:t>
            </a:r>
          </a:p>
          <a:p>
            <a:endParaRPr lang="en-US" sz="1400" b="1" dirty="0">
              <a:solidFill>
                <a:schemeClr val="accent2"/>
              </a:solidFill>
            </a:endParaRPr>
          </a:p>
          <a:p>
            <a:r>
              <a:rPr lang="en-US" sz="1400" b="1" dirty="0">
                <a:solidFill>
                  <a:schemeClr val="accent2"/>
                </a:solidFill>
              </a:rPr>
              <a:t>Direct Extract delivery to Concentrator for Evaporation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A4061A4-FC5B-4E69-B108-71ED2766C115}"/>
              </a:ext>
            </a:extLst>
          </p:cNvPr>
          <p:cNvSpPr txBox="1"/>
          <p:nvPr/>
        </p:nvSpPr>
        <p:spPr>
          <a:xfrm>
            <a:off x="127000" y="1429262"/>
            <a:ext cx="1579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accent2"/>
                </a:solidFill>
              </a:rPr>
              <a:t>Fully Automated</a:t>
            </a:r>
          </a:p>
        </p:txBody>
      </p:sp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2680538F-9257-2ED4-76FC-E7DDFE093F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581470"/>
            <a:ext cx="4635732" cy="3077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7635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5689AB2-051C-6CE3-52AB-67B0F0129069}"/>
              </a:ext>
            </a:extLst>
          </p:cNvPr>
          <p:cNvSpPr txBox="1"/>
          <p:nvPr/>
        </p:nvSpPr>
        <p:spPr>
          <a:xfrm>
            <a:off x="2514600" y="457200"/>
            <a:ext cx="45720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3"/>
                </a:solidFill>
              </a:rPr>
              <a:t>1633 Parallel-Sequential Recoveries (n=5)</a:t>
            </a:r>
          </a:p>
          <a:p>
            <a:endParaRPr lang="en-US" dirty="0">
              <a:solidFill>
                <a:schemeClr val="accent3"/>
              </a:solidFill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359FED06-2A3A-8D00-24A3-D21976B3602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85908612"/>
              </p:ext>
            </p:extLst>
          </p:nvPr>
        </p:nvGraphicFramePr>
        <p:xfrm>
          <a:off x="333374" y="1828800"/>
          <a:ext cx="8477251" cy="35290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9874535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Concentration Functionality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1400" b="1" dirty="0">
                <a:solidFill>
                  <a:schemeClr val="accent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Designed for PFAS/PFOS Concentration</a:t>
            </a:r>
          </a:p>
          <a:p>
            <a:pPr algn="just"/>
            <a:endParaRPr lang="en-US" sz="1400" b="1" dirty="0">
              <a:solidFill>
                <a:schemeClr val="accent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r>
              <a:rPr lang="en-US" sz="1400" b="1" dirty="0">
                <a:solidFill>
                  <a:schemeClr val="accent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Accepts Extracts Directly from FMS Automated SPE systems</a:t>
            </a:r>
          </a:p>
          <a:p>
            <a:pPr algn="just"/>
            <a:endParaRPr lang="en-US" sz="1200" b="1" dirty="0">
              <a:solidFill>
                <a:schemeClr val="accent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r>
              <a:rPr lang="en-US" sz="1400" b="1" dirty="0">
                <a:solidFill>
                  <a:schemeClr val="accent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Self Installable</a:t>
            </a:r>
          </a:p>
          <a:p>
            <a:pPr lvl="1" algn="just"/>
            <a:r>
              <a:rPr lang="en-US" sz="1100" b="1" dirty="0">
                <a:solidFill>
                  <a:schemeClr val="accent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Video unpacking, installation and training video</a:t>
            </a:r>
          </a:p>
          <a:p>
            <a:pPr algn="just"/>
            <a:endParaRPr lang="en-US" sz="1400" b="1" dirty="0">
              <a:solidFill>
                <a:schemeClr val="accent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r>
              <a:rPr lang="en-US" sz="1400" b="1" dirty="0">
                <a:solidFill>
                  <a:schemeClr val="accent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Preprogrammed with most common temperature settings</a:t>
            </a:r>
          </a:p>
          <a:p>
            <a:pPr marL="0" indent="0" algn="just">
              <a:buNone/>
            </a:pPr>
            <a:endParaRPr lang="en-US" sz="1400" b="1" dirty="0">
              <a:solidFill>
                <a:schemeClr val="accent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r>
              <a:rPr lang="en-US" sz="1400" b="1" dirty="0">
                <a:solidFill>
                  <a:schemeClr val="accent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Direct to 15ml Centrifuge Tubes</a:t>
            </a:r>
          </a:p>
          <a:p>
            <a:pPr algn="just"/>
            <a:endParaRPr lang="en-US" sz="1400" b="1" dirty="0">
              <a:solidFill>
                <a:schemeClr val="accent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r>
              <a:rPr lang="en-US" sz="1400" b="1" dirty="0">
                <a:solidFill>
                  <a:schemeClr val="accent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Dry bath heating element</a:t>
            </a:r>
          </a:p>
          <a:p>
            <a:pPr algn="just"/>
            <a:endParaRPr lang="en-US" sz="1400" b="1" dirty="0">
              <a:solidFill>
                <a:schemeClr val="accent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r>
              <a:rPr lang="en-US" sz="1400" b="1" dirty="0">
                <a:solidFill>
                  <a:schemeClr val="accent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Time based endpoint</a:t>
            </a:r>
          </a:p>
          <a:p>
            <a:pPr marL="0" indent="0" algn="just">
              <a:buNone/>
            </a:pPr>
            <a:endParaRPr lang="en-US" sz="1400" b="1" dirty="0">
              <a:solidFill>
                <a:schemeClr val="accent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1658541" y="100520"/>
            <a:ext cx="7772400" cy="1219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>
                <a:solidFill>
                  <a:schemeClr val="bg1"/>
                </a:solidFill>
              </a:rPr>
              <a:t>Automated Solid Phase Extraction front end for LC/MS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93208" y="3378242"/>
            <a:ext cx="135325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/>
              <a:t>EconoTrace</a:t>
            </a:r>
            <a:r>
              <a:rPr lang="en-US" sz="1050" b="1" baseline="30000" dirty="0"/>
              <a:t>®</a:t>
            </a:r>
            <a:r>
              <a:rPr lang="en-US" sz="1050" b="1" dirty="0"/>
              <a:t> PFC</a:t>
            </a:r>
            <a:r>
              <a:rPr lang="en-US" sz="1050" b="1" baseline="30000" dirty="0"/>
              <a:t>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200400" y="3606716"/>
            <a:ext cx="125386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err="1"/>
              <a:t>TurboTrace</a:t>
            </a:r>
            <a:r>
              <a:rPr lang="en-US" sz="1050" baseline="30000" dirty="0"/>
              <a:t>®</a:t>
            </a:r>
            <a:r>
              <a:rPr lang="en-US" sz="1050" dirty="0"/>
              <a:t> PFC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8F88051-0333-5E94-47CF-98019B5F087F}"/>
              </a:ext>
            </a:extLst>
          </p:cNvPr>
          <p:cNvSpPr txBox="1"/>
          <p:nvPr/>
        </p:nvSpPr>
        <p:spPr>
          <a:xfrm>
            <a:off x="7086600" y="4254595"/>
            <a:ext cx="59663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LC/MS</a:t>
            </a:r>
          </a:p>
        </p:txBody>
      </p:sp>
      <p:pic>
        <p:nvPicPr>
          <p:cNvPr id="6" name="Picture 5" descr="Graphical user interface&#10;&#10;Description automatically generated">
            <a:extLst>
              <a:ext uri="{FF2B5EF4-FFF2-40B4-BE49-F238E27FC236}">
                <a16:creationId xmlns:a16="http://schemas.microsoft.com/office/drawing/2014/main" id="{86B98D4F-2F6B-B7F9-0048-AE2E363995F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6106" y="2209171"/>
            <a:ext cx="2814952" cy="1905106"/>
          </a:xfrm>
          <a:prstGeom prst="rect">
            <a:avLst/>
          </a:prstGeom>
        </p:spPr>
      </p:pic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8A79AD1E-3D82-8C19-63F4-89E3D25AEF4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249" y="1561284"/>
            <a:ext cx="2450302" cy="179151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89EA24F-5557-5DB7-742D-E742BA7CE121}"/>
              </a:ext>
            </a:extLst>
          </p:cNvPr>
          <p:cNvSpPr txBox="1"/>
          <p:nvPr/>
        </p:nvSpPr>
        <p:spPr>
          <a:xfrm>
            <a:off x="464936" y="4381553"/>
            <a:ext cx="3505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Modular and Expandable</a:t>
            </a:r>
          </a:p>
          <a:p>
            <a:r>
              <a:rPr lang="en-US" sz="1400" dirty="0">
                <a:solidFill>
                  <a:srgbClr val="FF0000"/>
                </a:solidFill>
              </a:rPr>
              <a:t>Designed for Different Matrices and Number of Samples to be run per week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1E70CC8-B8EB-02D3-C638-FCD4C6C519C2}"/>
              </a:ext>
            </a:extLst>
          </p:cNvPr>
          <p:cNvSpPr txBox="1"/>
          <p:nvPr/>
        </p:nvSpPr>
        <p:spPr>
          <a:xfrm>
            <a:off x="393208" y="3594365"/>
            <a:ext cx="163217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Drinking Water Methods</a:t>
            </a:r>
          </a:p>
        </p:txBody>
      </p:sp>
      <p:pic>
        <p:nvPicPr>
          <p:cNvPr id="5" name="Picture 4" descr="A machine with many buttons and a screen&#10;&#10;Description automatically generated with medium confidence">
            <a:extLst>
              <a:ext uri="{FF2B5EF4-FFF2-40B4-BE49-F238E27FC236}">
                <a16:creationId xmlns:a16="http://schemas.microsoft.com/office/drawing/2014/main" id="{28EED6B2-C105-3284-4C54-7B231A3265C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9297" y="1680824"/>
            <a:ext cx="2511220" cy="182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9451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1658541" y="100520"/>
            <a:ext cx="7772400" cy="1219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>
                <a:solidFill>
                  <a:schemeClr val="bg1"/>
                </a:solidFill>
              </a:rPr>
              <a:t>Semi-Automated Solid Phase Extraction</a:t>
            </a:r>
            <a:br>
              <a:rPr lang="en-US" sz="2800" dirty="0">
                <a:solidFill>
                  <a:schemeClr val="bg1"/>
                </a:solidFill>
              </a:rPr>
            </a:br>
            <a:r>
              <a:rPr lang="en-US" sz="2800" dirty="0">
                <a:solidFill>
                  <a:schemeClr val="bg1"/>
                </a:solidFill>
              </a:rPr>
              <a:t> front end for LC/MS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057400" y="4318828"/>
            <a:ext cx="62549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>
                <a:solidFill>
                  <a:srgbClr val="FF0000"/>
                </a:solidFill>
              </a:rPr>
              <a:t>EZPFC</a:t>
            </a:r>
          </a:p>
        </p:txBody>
      </p:sp>
      <p:pic>
        <p:nvPicPr>
          <p:cNvPr id="12" name="Picture 11" descr="A picture containing indoor, table, white&#10;&#10;Description automatically generated">
            <a:extLst>
              <a:ext uri="{FF2B5EF4-FFF2-40B4-BE49-F238E27FC236}">
                <a16:creationId xmlns:a16="http://schemas.microsoft.com/office/drawing/2014/main" id="{4C525833-6389-4568-8F5D-9E2F8BC857E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0953" y="2392659"/>
            <a:ext cx="2054953" cy="1725848"/>
          </a:xfrm>
          <a:prstGeom prst="rect">
            <a:avLst/>
          </a:prstGeom>
        </p:spPr>
      </p:pic>
      <p:pic>
        <p:nvPicPr>
          <p:cNvPr id="5" name="Picture 4" descr="Graphical user interface&#10;&#10;Description automatically generated">
            <a:extLst>
              <a:ext uri="{FF2B5EF4-FFF2-40B4-BE49-F238E27FC236}">
                <a16:creationId xmlns:a16="http://schemas.microsoft.com/office/drawing/2014/main" id="{F7CCFBFE-3E11-E234-8B3A-F676B9FAA2B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5284" y="2098103"/>
            <a:ext cx="2985315" cy="202040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82A25A1-56D9-9599-22CD-60FC8ADBC72A}"/>
              </a:ext>
            </a:extLst>
          </p:cNvPr>
          <p:cNvSpPr txBox="1"/>
          <p:nvPr/>
        </p:nvSpPr>
        <p:spPr>
          <a:xfrm>
            <a:off x="6629400" y="4468790"/>
            <a:ext cx="60305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>
                <a:solidFill>
                  <a:srgbClr val="FF0000"/>
                </a:solidFill>
              </a:rPr>
              <a:t>LC/MS</a:t>
            </a:r>
          </a:p>
        </p:txBody>
      </p:sp>
    </p:spTree>
    <p:extLst>
      <p:ext uri="{BB962C8B-B14F-4D97-AF65-F5344CB8AC3E}">
        <p14:creationId xmlns:p14="http://schemas.microsoft.com/office/powerpoint/2010/main" val="338891593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561DF3-D715-4BA6-A002-BBD990949F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7620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EZPFC</a:t>
            </a:r>
            <a:r>
              <a:rPr lang="en-US" baseline="30000" dirty="0">
                <a:solidFill>
                  <a:schemeClr val="bg1"/>
                </a:solidFill>
              </a:rPr>
              <a:t>®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7943031-CC7E-442A-9DD6-94A30E4615F5}"/>
              </a:ext>
            </a:extLst>
          </p:cNvPr>
          <p:cNvSpPr txBox="1"/>
          <p:nvPr/>
        </p:nvSpPr>
        <p:spPr>
          <a:xfrm>
            <a:off x="3689501" y="5259638"/>
            <a:ext cx="2069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EZPFC 12 sample</a:t>
            </a:r>
          </a:p>
        </p:txBody>
      </p:sp>
      <p:pic>
        <p:nvPicPr>
          <p:cNvPr id="5" name="Picture 4" descr="A picture containing indoor, table, white&#10;&#10;Description automatically generated">
            <a:extLst>
              <a:ext uri="{FF2B5EF4-FFF2-40B4-BE49-F238E27FC236}">
                <a16:creationId xmlns:a16="http://schemas.microsoft.com/office/drawing/2014/main" id="{E578AFD5-77EA-4E2B-A2EC-6E5FB97D891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250" y="1413696"/>
            <a:ext cx="4381500" cy="3679792"/>
          </a:xfrm>
          <a:prstGeom prst="rect">
            <a:avLst/>
          </a:prstGeom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A2DE4DB5-6FD1-4FB5-B142-FB568FD1AE06}"/>
              </a:ext>
            </a:extLst>
          </p:cNvPr>
          <p:cNvCxnSpPr>
            <a:cxnSpLocks/>
          </p:cNvCxnSpPr>
          <p:nvPr/>
        </p:nvCxnSpPr>
        <p:spPr>
          <a:xfrm flipH="1">
            <a:off x="6324600" y="2057400"/>
            <a:ext cx="152400" cy="13716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F9E90227-DBDF-C6F4-2B5B-11644F4BAE2F}"/>
              </a:ext>
            </a:extLst>
          </p:cNvPr>
          <p:cNvSpPr txBox="1"/>
          <p:nvPr/>
        </p:nvSpPr>
        <p:spPr>
          <a:xfrm>
            <a:off x="228600" y="2057400"/>
            <a:ext cx="228460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Drinking Water,</a:t>
            </a:r>
          </a:p>
          <a:p>
            <a:r>
              <a:rPr lang="en-US" sz="1400" dirty="0"/>
              <a:t>Wastewater, </a:t>
            </a:r>
          </a:p>
          <a:p>
            <a:r>
              <a:rPr lang="en-US" sz="1400" dirty="0"/>
              <a:t>Particulate laden samples </a:t>
            </a:r>
          </a:p>
        </p:txBody>
      </p:sp>
    </p:spTree>
    <p:extLst>
      <p:ext uri="{BB962C8B-B14F-4D97-AF65-F5344CB8AC3E}">
        <p14:creationId xmlns:p14="http://schemas.microsoft.com/office/powerpoint/2010/main" val="196176029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CC7C26-1215-465D-8EBF-EE91CA2F5C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228600"/>
            <a:ext cx="8229600" cy="1143000"/>
          </a:xfrm>
        </p:spPr>
        <p:txBody>
          <a:bodyPr/>
          <a:lstStyle/>
          <a:p>
            <a:r>
              <a:rPr lang="en-US" sz="3600" dirty="0"/>
              <a:t>EZPFC Semi Automated SPE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509FA9-2E9C-4153-B926-295A4151DE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371600"/>
            <a:ext cx="8229600" cy="4525963"/>
          </a:xfrm>
        </p:spPr>
        <p:txBody>
          <a:bodyPr/>
          <a:lstStyle/>
          <a:p>
            <a:r>
              <a:rPr lang="en-US" sz="1600" b="1" dirty="0"/>
              <a:t>Low Cost</a:t>
            </a:r>
          </a:p>
          <a:p>
            <a:pPr lvl="1"/>
            <a:r>
              <a:rPr lang="en-US" sz="1200" dirty="0"/>
              <a:t>Run and Concentrate a batch of 24 samples 2 to 3 hours</a:t>
            </a:r>
          </a:p>
          <a:p>
            <a:r>
              <a:rPr lang="en-US" sz="1600" b="1" dirty="0"/>
              <a:t>Self Installable </a:t>
            </a:r>
          </a:p>
          <a:p>
            <a:pPr lvl="1"/>
            <a:r>
              <a:rPr lang="en-US" sz="1200" dirty="0"/>
              <a:t>Unpacking and Installation/training video</a:t>
            </a:r>
          </a:p>
          <a:p>
            <a:r>
              <a:rPr lang="en-US" sz="1600" b="1" dirty="0"/>
              <a:t>Easy to Operate</a:t>
            </a:r>
            <a:endParaRPr lang="en-US" sz="1600" dirty="0"/>
          </a:p>
          <a:p>
            <a:pPr lvl="1"/>
            <a:r>
              <a:rPr lang="en-US" sz="1200" dirty="0"/>
              <a:t>No Computers or Electronics to fail or maintain</a:t>
            </a:r>
            <a:endParaRPr lang="en-US" sz="1600" dirty="0"/>
          </a:p>
          <a:p>
            <a:r>
              <a:rPr lang="en-US" sz="1600" b="1" dirty="0"/>
              <a:t>Semi - Automated</a:t>
            </a:r>
            <a:endParaRPr lang="en-US" sz="1600" dirty="0"/>
          </a:p>
          <a:p>
            <a:pPr lvl="1"/>
            <a:r>
              <a:rPr lang="en-US" sz="1200" dirty="0"/>
              <a:t>Hyphenates the entire Solid Phase Extraction Process – Extraction, Bottle Rinse, Inline Drying and Direct to 15ml Centrifuge tube for easy Concentration</a:t>
            </a:r>
            <a:endParaRPr lang="en-US" sz="1600" dirty="0"/>
          </a:p>
          <a:p>
            <a:r>
              <a:rPr lang="en-US" sz="1600" b="1" dirty="0"/>
              <a:t>Fast</a:t>
            </a:r>
            <a:endParaRPr lang="en-US" sz="1600" dirty="0"/>
          </a:p>
          <a:p>
            <a:pPr lvl="1"/>
            <a:r>
              <a:rPr lang="en-US" sz="1200" dirty="0"/>
              <a:t>The fastest sample processing available for SPE</a:t>
            </a:r>
          </a:p>
          <a:p>
            <a:pPr lvl="1"/>
            <a:r>
              <a:rPr lang="en-US" sz="1200" dirty="0"/>
              <a:t>Run up to 12 samples simultaneously</a:t>
            </a:r>
          </a:p>
          <a:p>
            <a:pPr lvl="1"/>
            <a:r>
              <a:rPr lang="en-US" sz="1200" dirty="0"/>
              <a:t>Vacuum for fast loading of large volume samples</a:t>
            </a:r>
          </a:p>
          <a:p>
            <a:pPr lvl="1"/>
            <a:r>
              <a:rPr lang="en-US" sz="1200" dirty="0"/>
              <a:t>Unattended Sample loading walkaway time</a:t>
            </a:r>
          </a:p>
          <a:p>
            <a:r>
              <a:rPr lang="en-US" sz="1600" b="1" dirty="0"/>
              <a:t>Closed system</a:t>
            </a:r>
          </a:p>
          <a:p>
            <a:pPr lvl="1"/>
            <a:r>
              <a:rPr lang="en-US" sz="1200" dirty="0"/>
              <a:t>Eliminate potential outside contamination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81583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8C917A-9CB4-4D1B-A103-16BC2D7BE3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5525" y="152400"/>
            <a:ext cx="8229600" cy="1143000"/>
          </a:xfrm>
        </p:spPr>
        <p:txBody>
          <a:bodyPr/>
          <a:lstStyle/>
          <a:p>
            <a:r>
              <a:rPr lang="en-US" sz="3600" dirty="0"/>
              <a:t>EZPFC Semi Automated SPE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90C000-9733-475B-BAF8-43624E1DE5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900" dirty="0"/>
              <a:t> </a:t>
            </a:r>
          </a:p>
          <a:p>
            <a:r>
              <a:rPr lang="en-US" sz="1800" b="1" dirty="0"/>
              <a:t>Efficient</a:t>
            </a:r>
            <a:endParaRPr lang="en-US" sz="1800" dirty="0"/>
          </a:p>
          <a:p>
            <a:pPr lvl="1"/>
            <a:r>
              <a:rPr lang="en-US" sz="1400" dirty="0"/>
              <a:t>Uses all SPE cartridge sizes </a:t>
            </a:r>
          </a:p>
          <a:p>
            <a:pPr lvl="1"/>
            <a:r>
              <a:rPr lang="en-US" sz="1400" dirty="0"/>
              <a:t>Dedicated manifold for cartridge conditioning and sample loading</a:t>
            </a:r>
          </a:p>
          <a:p>
            <a:pPr lvl="1"/>
            <a:r>
              <a:rPr lang="en-US" sz="1400" dirty="0"/>
              <a:t>Dedicated manifold for extraction and extracts</a:t>
            </a:r>
          </a:p>
          <a:p>
            <a:pPr lvl="1"/>
            <a:r>
              <a:rPr lang="en-US" sz="1400" dirty="0"/>
              <a:t>Separates Organic from Aqueous waste </a:t>
            </a:r>
          </a:p>
          <a:p>
            <a:pPr lvl="1"/>
            <a:r>
              <a:rPr lang="en-US" sz="1400" dirty="0"/>
              <a:t>Vacuum cartridge drying, Nitrogen cartridge drying or combined</a:t>
            </a:r>
          </a:p>
          <a:p>
            <a:pPr lvl="1"/>
            <a:r>
              <a:rPr lang="en-US" sz="1400" dirty="0"/>
              <a:t>Automated Bottle Rinse and Elution</a:t>
            </a:r>
          </a:p>
          <a:p>
            <a:pPr lvl="1"/>
            <a:r>
              <a:rPr lang="en-US" sz="1400" dirty="0"/>
              <a:t>Inline Extract Drying</a:t>
            </a:r>
          </a:p>
          <a:p>
            <a:pPr lvl="1"/>
            <a:r>
              <a:rPr lang="en-US" sz="1400" dirty="0"/>
              <a:t>Small number of components to clean</a:t>
            </a:r>
          </a:p>
          <a:p>
            <a:pPr marL="457200" lvl="1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961074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8F84507-FF43-9FF0-BE5D-ABF9450BACCC}"/>
              </a:ext>
            </a:extLst>
          </p:cNvPr>
          <p:cNvGraphicFramePr>
            <a:graphicFrameLocks noGrp="1"/>
          </p:cNvGraphicFramePr>
          <p:nvPr/>
        </p:nvGraphicFramePr>
        <p:xfrm>
          <a:off x="2438400" y="1524000"/>
          <a:ext cx="4419599" cy="388621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77282">
                  <a:extLst>
                    <a:ext uri="{9D8B030D-6E8A-4147-A177-3AD203B41FA5}">
                      <a16:colId xmlns:a16="http://schemas.microsoft.com/office/drawing/2014/main" val="45034038"/>
                    </a:ext>
                  </a:extLst>
                </a:gridCol>
                <a:gridCol w="718746">
                  <a:extLst>
                    <a:ext uri="{9D8B030D-6E8A-4147-A177-3AD203B41FA5}">
                      <a16:colId xmlns:a16="http://schemas.microsoft.com/office/drawing/2014/main" val="143281286"/>
                    </a:ext>
                  </a:extLst>
                </a:gridCol>
                <a:gridCol w="1254350">
                  <a:extLst>
                    <a:ext uri="{9D8B030D-6E8A-4147-A177-3AD203B41FA5}">
                      <a16:colId xmlns:a16="http://schemas.microsoft.com/office/drawing/2014/main" val="2752018430"/>
                    </a:ext>
                  </a:extLst>
                </a:gridCol>
                <a:gridCol w="981365">
                  <a:extLst>
                    <a:ext uri="{9D8B030D-6E8A-4147-A177-3AD203B41FA5}">
                      <a16:colId xmlns:a16="http://schemas.microsoft.com/office/drawing/2014/main" val="3300485543"/>
                    </a:ext>
                  </a:extLst>
                </a:gridCol>
                <a:gridCol w="787856">
                  <a:extLst>
                    <a:ext uri="{9D8B030D-6E8A-4147-A177-3AD203B41FA5}">
                      <a16:colId xmlns:a16="http://schemas.microsoft.com/office/drawing/2014/main" val="648526183"/>
                    </a:ext>
                  </a:extLst>
                </a:gridCol>
              </a:tblGrid>
              <a:tr h="147498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 dirty="0">
                          <a:effectLst/>
                        </a:rPr>
                        <a:t>Surrogate Recovery with EZPFC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4" marR="4934" marT="4934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3633951"/>
                  </a:ext>
                </a:extLst>
              </a:tr>
              <a:tr h="212011"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u="none" strike="noStrike" dirty="0">
                          <a:effectLst/>
                        </a:rPr>
                        <a:t>1633 order</a:t>
                      </a:r>
                      <a:endParaRPr lang="en-US" sz="6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4" marR="4934" marT="49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u="none" strike="noStrike" dirty="0">
                          <a:effectLst/>
                        </a:rPr>
                        <a:t>230131</a:t>
                      </a:r>
                      <a:br>
                        <a:rPr lang="en-US" sz="600" b="1" u="none" strike="noStrike" dirty="0">
                          <a:effectLst/>
                        </a:rPr>
                      </a:br>
                      <a:r>
                        <a:rPr lang="en-US" sz="600" b="1" u="none" strike="noStrike" dirty="0">
                          <a:effectLst/>
                        </a:rPr>
                        <a:t>RT Order</a:t>
                      </a:r>
                      <a:endParaRPr lang="en-US" sz="6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4" marR="4934" marT="493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u="none" strike="noStrike" dirty="0">
                          <a:effectLst/>
                        </a:rPr>
                        <a:t>Surrogate</a:t>
                      </a:r>
                      <a:endParaRPr lang="en-US" sz="6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08" marR="4934" marT="493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u="none" strike="noStrike" dirty="0">
                          <a:effectLst/>
                        </a:rPr>
                        <a:t>EZPFC Avg Recovery</a:t>
                      </a:r>
                      <a:endParaRPr lang="en-US" sz="6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4" marR="4934" marT="493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u="none" strike="noStrike" dirty="0">
                          <a:effectLst/>
                        </a:rPr>
                        <a:t>EZPFC %RSD</a:t>
                      </a:r>
                      <a:endParaRPr lang="en-US" sz="6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4" marR="4934" marT="4934" marB="0" anchor="b"/>
                </a:tc>
                <a:extLst>
                  <a:ext uri="{0D108BD9-81ED-4DB2-BD59-A6C34878D82A}">
                    <a16:rowId xmlns:a16="http://schemas.microsoft.com/office/drawing/2014/main" val="3227443038"/>
                  </a:ext>
                </a:extLst>
              </a:tr>
              <a:tr h="146946"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1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4" marR="4934" marT="49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1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4" marR="4934" marT="493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 13C4-PFBA 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08" marR="4934" marT="49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                     111 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4" marR="4934" marT="49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6%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4" marR="4934" marT="4934" marB="0" anchor="b"/>
                </a:tc>
                <a:extLst>
                  <a:ext uri="{0D108BD9-81ED-4DB2-BD59-A6C34878D82A}">
                    <a16:rowId xmlns:a16="http://schemas.microsoft.com/office/drawing/2014/main" val="2560869253"/>
                  </a:ext>
                </a:extLst>
              </a:tr>
              <a:tr h="146946"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2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4" marR="4934" marT="49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2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4" marR="4934" marT="493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 13C5-PFPeA 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08" marR="4934" marT="49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                     116 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4" marR="4934" marT="49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6%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4" marR="4934" marT="4934" marB="0" anchor="b"/>
                </a:tc>
                <a:extLst>
                  <a:ext uri="{0D108BD9-81ED-4DB2-BD59-A6C34878D82A}">
                    <a16:rowId xmlns:a16="http://schemas.microsoft.com/office/drawing/2014/main" val="786244353"/>
                  </a:ext>
                </a:extLst>
              </a:tr>
              <a:tr h="146946"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3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4" marR="4934" marT="49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4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4" marR="4934" marT="493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 13C5-PFHxA 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08" marR="4934" marT="49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                     110 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4" marR="4934" marT="49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6%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4" marR="4934" marT="4934" marB="0" anchor="b"/>
                </a:tc>
                <a:extLst>
                  <a:ext uri="{0D108BD9-81ED-4DB2-BD59-A6C34878D82A}">
                    <a16:rowId xmlns:a16="http://schemas.microsoft.com/office/drawing/2014/main" val="1328990861"/>
                  </a:ext>
                </a:extLst>
              </a:tr>
              <a:tr h="146946"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4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4" marR="4934" marT="49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7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4" marR="4934" marT="493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 13C4-PFHpA 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08" marR="4934" marT="49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                     110 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4" marR="4934" marT="49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7%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4" marR="4934" marT="4934" marB="0" anchor="b"/>
                </a:tc>
                <a:extLst>
                  <a:ext uri="{0D108BD9-81ED-4DB2-BD59-A6C34878D82A}">
                    <a16:rowId xmlns:a16="http://schemas.microsoft.com/office/drawing/2014/main" val="2697822851"/>
                  </a:ext>
                </a:extLst>
              </a:tr>
              <a:tr h="146946"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5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4" marR="4934" marT="49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9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4" marR="4934" marT="493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 13C8-PFOA 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08" marR="4934" marT="49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                     107 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4" marR="4934" marT="49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6%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4" marR="4934" marT="4934" marB="0" anchor="b"/>
                </a:tc>
                <a:extLst>
                  <a:ext uri="{0D108BD9-81ED-4DB2-BD59-A6C34878D82A}">
                    <a16:rowId xmlns:a16="http://schemas.microsoft.com/office/drawing/2014/main" val="3234801044"/>
                  </a:ext>
                </a:extLst>
              </a:tr>
              <a:tr h="146946"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6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4" marR="4934" marT="49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11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4" marR="4934" marT="493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 13C9-PFNA 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08" marR="4934" marT="49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                     109 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4" marR="4934" marT="49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8%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4" marR="4934" marT="4934" marB="0" anchor="b"/>
                </a:tc>
                <a:extLst>
                  <a:ext uri="{0D108BD9-81ED-4DB2-BD59-A6C34878D82A}">
                    <a16:rowId xmlns:a16="http://schemas.microsoft.com/office/drawing/2014/main" val="1844692422"/>
                  </a:ext>
                </a:extLst>
              </a:tr>
              <a:tr h="146946"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7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4" marR="4934" marT="49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13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4" marR="4934" marT="493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 13C6-PFDA 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08" marR="4934" marT="49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                     106 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4" marR="4934" marT="49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9%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4" marR="4934" marT="4934" marB="0" anchor="b"/>
                </a:tc>
                <a:extLst>
                  <a:ext uri="{0D108BD9-81ED-4DB2-BD59-A6C34878D82A}">
                    <a16:rowId xmlns:a16="http://schemas.microsoft.com/office/drawing/2014/main" val="3167799954"/>
                  </a:ext>
                </a:extLst>
              </a:tr>
              <a:tr h="146946"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8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4" marR="4934" marT="49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17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4" marR="4934" marT="493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 13C7-PFUnA 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08" marR="4934" marT="49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                     104 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4" marR="4934" marT="49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10%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4" marR="4934" marT="4934" marB="0" anchor="b"/>
                </a:tc>
                <a:extLst>
                  <a:ext uri="{0D108BD9-81ED-4DB2-BD59-A6C34878D82A}">
                    <a16:rowId xmlns:a16="http://schemas.microsoft.com/office/drawing/2014/main" val="1741914044"/>
                  </a:ext>
                </a:extLst>
              </a:tr>
              <a:tr h="146946"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9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4" marR="4934" marT="49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18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4" marR="4934" marT="493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 13C2-PFDoA 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08" marR="4934" marT="49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                        93 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4" marR="4934" marT="49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10%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4" marR="4934" marT="4934" marB="0" anchor="b"/>
                </a:tc>
                <a:extLst>
                  <a:ext uri="{0D108BD9-81ED-4DB2-BD59-A6C34878D82A}">
                    <a16:rowId xmlns:a16="http://schemas.microsoft.com/office/drawing/2014/main" val="1909647673"/>
                  </a:ext>
                </a:extLst>
              </a:tr>
              <a:tr h="146946"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10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4" marR="4934" marT="49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19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4" marR="4934" marT="493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 dirty="0">
                          <a:effectLst/>
                        </a:rPr>
                        <a:t> 13C2-PFTeDA 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08" marR="4934" marT="49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                        83 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4" marR="4934" marT="49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12%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4" marR="4934" marT="4934" marB="0" anchor="b"/>
                </a:tc>
                <a:extLst>
                  <a:ext uri="{0D108BD9-81ED-4DB2-BD59-A6C34878D82A}">
                    <a16:rowId xmlns:a16="http://schemas.microsoft.com/office/drawing/2014/main" val="42271698"/>
                  </a:ext>
                </a:extLst>
              </a:tr>
              <a:tr h="146946"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11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4" marR="4934" marT="49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5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4" marR="4934" marT="493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 13C3-PFBS 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08" marR="4934" marT="49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                     106 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4" marR="4934" marT="49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6%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4" marR="4934" marT="4934" marB="0" anchor="b"/>
                </a:tc>
                <a:extLst>
                  <a:ext uri="{0D108BD9-81ED-4DB2-BD59-A6C34878D82A}">
                    <a16:rowId xmlns:a16="http://schemas.microsoft.com/office/drawing/2014/main" val="2578766127"/>
                  </a:ext>
                </a:extLst>
              </a:tr>
              <a:tr h="146946"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12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4" marR="4934" marT="49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10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4" marR="4934" marT="493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 13C3-PFHxS 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08" marR="4934" marT="49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                     105 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4" marR="4934" marT="49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11%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4" marR="4934" marT="4934" marB="0" anchor="b"/>
                </a:tc>
                <a:extLst>
                  <a:ext uri="{0D108BD9-81ED-4DB2-BD59-A6C34878D82A}">
                    <a16:rowId xmlns:a16="http://schemas.microsoft.com/office/drawing/2014/main" val="1971302292"/>
                  </a:ext>
                </a:extLst>
              </a:tr>
              <a:tr h="146946"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13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4" marR="4934" marT="49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16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4" marR="4934" marT="493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 13C8-PFOS 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08" marR="4934" marT="49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                     110 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4" marR="4934" marT="49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8%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4" marR="4934" marT="4934" marB="0" anchor="b"/>
                </a:tc>
                <a:extLst>
                  <a:ext uri="{0D108BD9-81ED-4DB2-BD59-A6C34878D82A}">
                    <a16:rowId xmlns:a16="http://schemas.microsoft.com/office/drawing/2014/main" val="3600525493"/>
                  </a:ext>
                </a:extLst>
              </a:tr>
              <a:tr h="146946"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14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4" marR="4934" marT="49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3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4" marR="4934" marT="493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 13C2-4:2FTS 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08" marR="4934" marT="49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                        99 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4" marR="4934" marT="49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15%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4" marR="4934" marT="4934" marB="0" anchor="b"/>
                </a:tc>
                <a:extLst>
                  <a:ext uri="{0D108BD9-81ED-4DB2-BD59-A6C34878D82A}">
                    <a16:rowId xmlns:a16="http://schemas.microsoft.com/office/drawing/2014/main" val="3816549824"/>
                  </a:ext>
                </a:extLst>
              </a:tr>
              <a:tr h="146946"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15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4" marR="4934" marT="49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8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4" marR="4934" marT="493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 13C2-6:2FTS 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08" marR="4934" marT="49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                        97 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4" marR="4934" marT="49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16%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4" marR="4934" marT="4934" marB="0" anchor="b"/>
                </a:tc>
                <a:extLst>
                  <a:ext uri="{0D108BD9-81ED-4DB2-BD59-A6C34878D82A}">
                    <a16:rowId xmlns:a16="http://schemas.microsoft.com/office/drawing/2014/main" val="938269138"/>
                  </a:ext>
                </a:extLst>
              </a:tr>
              <a:tr h="146946"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16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4" marR="4934" marT="49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12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4" marR="4934" marT="493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 13C2-8:2FTS 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08" marR="4934" marT="49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                     105 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4" marR="4934" marT="49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19%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4" marR="4934" marT="4934" marB="0" anchor="b"/>
                </a:tc>
                <a:extLst>
                  <a:ext uri="{0D108BD9-81ED-4DB2-BD59-A6C34878D82A}">
                    <a16:rowId xmlns:a16="http://schemas.microsoft.com/office/drawing/2014/main" val="2065680406"/>
                  </a:ext>
                </a:extLst>
              </a:tr>
              <a:tr h="146946"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17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4" marR="4934" marT="49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20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4" marR="4934" marT="493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 13C8-PFOSA 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08" marR="4934" marT="49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                     142 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4" marR="4934" marT="49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15%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4" marR="4934" marT="4934" marB="0" anchor="b"/>
                </a:tc>
                <a:extLst>
                  <a:ext uri="{0D108BD9-81ED-4DB2-BD59-A6C34878D82A}">
                    <a16:rowId xmlns:a16="http://schemas.microsoft.com/office/drawing/2014/main" val="2635038507"/>
                  </a:ext>
                </a:extLst>
              </a:tr>
              <a:tr h="146946"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18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4" marR="4934" marT="49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22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4" marR="4934" marT="493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 D3-NMeFOSA 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08" marR="4934" marT="49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                     114 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4" marR="4934" marT="49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12%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4" marR="4934" marT="4934" marB="0" anchor="b"/>
                </a:tc>
                <a:extLst>
                  <a:ext uri="{0D108BD9-81ED-4DB2-BD59-A6C34878D82A}">
                    <a16:rowId xmlns:a16="http://schemas.microsoft.com/office/drawing/2014/main" val="1876158190"/>
                  </a:ext>
                </a:extLst>
              </a:tr>
              <a:tr h="146946"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19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4" marR="4934" marT="49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24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4" marR="4934" marT="493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 D5-NEtFOSA 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08" marR="4934" marT="49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                        70 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4" marR="4934" marT="49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16%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4" marR="4934" marT="4934" marB="0" anchor="b"/>
                </a:tc>
                <a:extLst>
                  <a:ext uri="{0D108BD9-81ED-4DB2-BD59-A6C34878D82A}">
                    <a16:rowId xmlns:a16="http://schemas.microsoft.com/office/drawing/2014/main" val="2387018183"/>
                  </a:ext>
                </a:extLst>
              </a:tr>
              <a:tr h="146946"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20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4" marR="4934" marT="49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14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4" marR="4934" marT="493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 D3-NMeFOSAA 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08" marR="4934" marT="49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                     103 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4" marR="4934" marT="49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9%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4" marR="4934" marT="4934" marB="0" anchor="b"/>
                </a:tc>
                <a:extLst>
                  <a:ext uri="{0D108BD9-81ED-4DB2-BD59-A6C34878D82A}">
                    <a16:rowId xmlns:a16="http://schemas.microsoft.com/office/drawing/2014/main" val="1143353471"/>
                  </a:ext>
                </a:extLst>
              </a:tr>
              <a:tr h="146946"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21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4" marR="4934" marT="49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15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4" marR="4934" marT="493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 D5-NEtFOSAA 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08" marR="4934" marT="49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                     111 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4" marR="4934" marT="49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14%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4" marR="4934" marT="4934" marB="0" anchor="b"/>
                </a:tc>
                <a:extLst>
                  <a:ext uri="{0D108BD9-81ED-4DB2-BD59-A6C34878D82A}">
                    <a16:rowId xmlns:a16="http://schemas.microsoft.com/office/drawing/2014/main" val="3754134981"/>
                  </a:ext>
                </a:extLst>
              </a:tr>
              <a:tr h="146946"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22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4" marR="4934" marT="49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21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4" marR="4934" marT="493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 D7-NMeFOSE 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08" marR="4934" marT="49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                        87 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4" marR="4934" marT="49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6%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4" marR="4934" marT="4934" marB="0" anchor="b"/>
                </a:tc>
                <a:extLst>
                  <a:ext uri="{0D108BD9-81ED-4DB2-BD59-A6C34878D82A}">
                    <a16:rowId xmlns:a16="http://schemas.microsoft.com/office/drawing/2014/main" val="1067694849"/>
                  </a:ext>
                </a:extLst>
              </a:tr>
              <a:tr h="146946"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23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4" marR="4934" marT="49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23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4" marR="4934" marT="493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 D9-NEtFOSE 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08" marR="4934" marT="49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                        76 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4" marR="4934" marT="49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10%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4" marR="4934" marT="4934" marB="0" anchor="b"/>
                </a:tc>
                <a:extLst>
                  <a:ext uri="{0D108BD9-81ED-4DB2-BD59-A6C34878D82A}">
                    <a16:rowId xmlns:a16="http://schemas.microsoft.com/office/drawing/2014/main" val="1361447373"/>
                  </a:ext>
                </a:extLst>
              </a:tr>
              <a:tr h="146946"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24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4" marR="4934" marT="49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6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4" marR="4934" marT="493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 13C3-HFPO-DA 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08" marR="4934" marT="49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                     111 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4" marR="4934" marT="49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 dirty="0">
                          <a:effectLst/>
                        </a:rPr>
                        <a:t>7%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4" marR="4934" marT="4934" marB="0" anchor="b"/>
                </a:tc>
                <a:extLst>
                  <a:ext uri="{0D108BD9-81ED-4DB2-BD59-A6C34878D82A}">
                    <a16:rowId xmlns:a16="http://schemas.microsoft.com/office/drawing/2014/main" val="3682048858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54361716-F7A8-BA83-D4E4-FB99ADDFD92A}"/>
              </a:ext>
            </a:extLst>
          </p:cNvPr>
          <p:cNvSpPr txBox="1"/>
          <p:nvPr/>
        </p:nvSpPr>
        <p:spPr>
          <a:xfrm>
            <a:off x="2286000" y="609600"/>
            <a:ext cx="61371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1633 EZPFC labeled surrogate recoveries</a:t>
            </a:r>
          </a:p>
        </p:txBody>
      </p:sp>
    </p:spTree>
    <p:extLst>
      <p:ext uri="{BB962C8B-B14F-4D97-AF65-F5344CB8AC3E}">
        <p14:creationId xmlns:p14="http://schemas.microsoft.com/office/powerpoint/2010/main" val="183852351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172918-5BCA-E986-5607-6E5E51490B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457200"/>
            <a:ext cx="8229600" cy="933450"/>
          </a:xfrm>
        </p:spPr>
        <p:txBody>
          <a:bodyPr/>
          <a:lstStyle/>
          <a:p>
            <a:r>
              <a:rPr lang="en-US" sz="2400" b="1" dirty="0"/>
              <a:t>1633 natives IDC spikes concentrations </a:t>
            </a:r>
            <a:br>
              <a:rPr lang="en-US" sz="2400" b="1" dirty="0"/>
            </a:br>
            <a:r>
              <a:rPr lang="en-US" sz="2400" b="1" dirty="0"/>
              <a:t>and recoveries</a:t>
            </a:r>
            <a:br>
              <a:rPr lang="en-US" dirty="0">
                <a:solidFill>
                  <a:schemeClr val="bg1"/>
                </a:solidFill>
              </a:rPr>
            </a:br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858FCB2-2F1C-D231-5534-5644D84A4FC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981200" y="1390650"/>
          <a:ext cx="5715004" cy="39469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75550">
                  <a:extLst>
                    <a:ext uri="{9D8B030D-6E8A-4147-A177-3AD203B41FA5}">
                      <a16:colId xmlns:a16="http://schemas.microsoft.com/office/drawing/2014/main" val="3492367460"/>
                    </a:ext>
                  </a:extLst>
                </a:gridCol>
                <a:gridCol w="788059">
                  <a:extLst>
                    <a:ext uri="{9D8B030D-6E8A-4147-A177-3AD203B41FA5}">
                      <a16:colId xmlns:a16="http://schemas.microsoft.com/office/drawing/2014/main" val="3765351358"/>
                    </a:ext>
                  </a:extLst>
                </a:gridCol>
                <a:gridCol w="356504">
                  <a:extLst>
                    <a:ext uri="{9D8B030D-6E8A-4147-A177-3AD203B41FA5}">
                      <a16:colId xmlns:a16="http://schemas.microsoft.com/office/drawing/2014/main" val="3742815692"/>
                    </a:ext>
                  </a:extLst>
                </a:gridCol>
                <a:gridCol w="375266">
                  <a:extLst>
                    <a:ext uri="{9D8B030D-6E8A-4147-A177-3AD203B41FA5}">
                      <a16:colId xmlns:a16="http://schemas.microsoft.com/office/drawing/2014/main" val="167684242"/>
                    </a:ext>
                  </a:extLst>
                </a:gridCol>
                <a:gridCol w="356504">
                  <a:extLst>
                    <a:ext uri="{9D8B030D-6E8A-4147-A177-3AD203B41FA5}">
                      <a16:colId xmlns:a16="http://schemas.microsoft.com/office/drawing/2014/main" val="2439614141"/>
                    </a:ext>
                  </a:extLst>
                </a:gridCol>
                <a:gridCol w="361195">
                  <a:extLst>
                    <a:ext uri="{9D8B030D-6E8A-4147-A177-3AD203B41FA5}">
                      <a16:colId xmlns:a16="http://schemas.microsoft.com/office/drawing/2014/main" val="3046721551"/>
                    </a:ext>
                  </a:extLst>
                </a:gridCol>
                <a:gridCol w="300214">
                  <a:extLst>
                    <a:ext uri="{9D8B030D-6E8A-4147-A177-3AD203B41FA5}">
                      <a16:colId xmlns:a16="http://schemas.microsoft.com/office/drawing/2014/main" val="87238872"/>
                    </a:ext>
                  </a:extLst>
                </a:gridCol>
                <a:gridCol w="300214">
                  <a:extLst>
                    <a:ext uri="{9D8B030D-6E8A-4147-A177-3AD203B41FA5}">
                      <a16:colId xmlns:a16="http://schemas.microsoft.com/office/drawing/2014/main" val="4172880050"/>
                    </a:ext>
                  </a:extLst>
                </a:gridCol>
                <a:gridCol w="300214">
                  <a:extLst>
                    <a:ext uri="{9D8B030D-6E8A-4147-A177-3AD203B41FA5}">
                      <a16:colId xmlns:a16="http://schemas.microsoft.com/office/drawing/2014/main" val="2373742839"/>
                    </a:ext>
                  </a:extLst>
                </a:gridCol>
                <a:gridCol w="300214">
                  <a:extLst>
                    <a:ext uri="{9D8B030D-6E8A-4147-A177-3AD203B41FA5}">
                      <a16:colId xmlns:a16="http://schemas.microsoft.com/office/drawing/2014/main" val="2940843686"/>
                    </a:ext>
                  </a:extLst>
                </a:gridCol>
                <a:gridCol w="300214">
                  <a:extLst>
                    <a:ext uri="{9D8B030D-6E8A-4147-A177-3AD203B41FA5}">
                      <a16:colId xmlns:a16="http://schemas.microsoft.com/office/drawing/2014/main" val="103403707"/>
                    </a:ext>
                  </a:extLst>
                </a:gridCol>
                <a:gridCol w="300214">
                  <a:extLst>
                    <a:ext uri="{9D8B030D-6E8A-4147-A177-3AD203B41FA5}">
                      <a16:colId xmlns:a16="http://schemas.microsoft.com/office/drawing/2014/main" val="1439035677"/>
                    </a:ext>
                  </a:extLst>
                </a:gridCol>
                <a:gridCol w="300214">
                  <a:extLst>
                    <a:ext uri="{9D8B030D-6E8A-4147-A177-3AD203B41FA5}">
                      <a16:colId xmlns:a16="http://schemas.microsoft.com/office/drawing/2014/main" val="3486758427"/>
                    </a:ext>
                  </a:extLst>
                </a:gridCol>
                <a:gridCol w="300214">
                  <a:extLst>
                    <a:ext uri="{9D8B030D-6E8A-4147-A177-3AD203B41FA5}">
                      <a16:colId xmlns:a16="http://schemas.microsoft.com/office/drawing/2014/main" val="2088173635"/>
                    </a:ext>
                  </a:extLst>
                </a:gridCol>
                <a:gridCol w="300214">
                  <a:extLst>
                    <a:ext uri="{9D8B030D-6E8A-4147-A177-3AD203B41FA5}">
                      <a16:colId xmlns:a16="http://schemas.microsoft.com/office/drawing/2014/main" val="3644821872"/>
                    </a:ext>
                  </a:extLst>
                </a:gridCol>
              </a:tblGrid>
              <a:tr h="93975"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In ng/L</a:t>
                      </a:r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Native spike recovered (%)</a:t>
                      </a:r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extLst>
                  <a:ext uri="{0D108BD9-81ED-4DB2-BD59-A6C34878D82A}">
                    <a16:rowId xmlns:a16="http://schemas.microsoft.com/office/drawing/2014/main" val="3989943550"/>
                  </a:ext>
                </a:extLst>
              </a:tr>
              <a:tr h="93975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Name</a:t>
                      </a:r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u="none" strike="noStrike">
                          <a:effectLst/>
                        </a:rPr>
                        <a:t>Target Amount ng/L</a:t>
                      </a:r>
                      <a:endParaRPr lang="en-US" sz="500" b="1" i="0" u="none" strike="noStrike">
                        <a:solidFill>
                          <a:srgbClr val="384350"/>
                        </a:solidFill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L="4041" marR="4041" marT="404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IDC-1</a:t>
                      </a:r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IDC-2</a:t>
                      </a:r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IDC-3</a:t>
                      </a:r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IDC-4</a:t>
                      </a:r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IDC-1</a:t>
                      </a:r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IDC-2</a:t>
                      </a:r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IDC-3</a:t>
                      </a:r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IDC-4</a:t>
                      </a:r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Average </a:t>
                      </a:r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STDEV</a:t>
                      </a:r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RSD(%)</a:t>
                      </a:r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extLst>
                  <a:ext uri="{0D108BD9-81ED-4DB2-BD59-A6C34878D82A}">
                    <a16:rowId xmlns:a16="http://schemas.microsoft.com/office/drawing/2014/main" val="310220802"/>
                  </a:ext>
                </a:extLst>
              </a:tr>
              <a:tr h="93975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11Cl-PF3OUdS</a:t>
                      </a:r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8.7</a:t>
                      </a:r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8.69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8.39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8.78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9.04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100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97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101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104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100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3.1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3.1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extLst>
                  <a:ext uri="{0D108BD9-81ED-4DB2-BD59-A6C34878D82A}">
                    <a16:rowId xmlns:a16="http://schemas.microsoft.com/office/drawing/2014/main" val="3947300110"/>
                  </a:ext>
                </a:extLst>
              </a:tr>
              <a:tr h="93975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3-3 FTCA</a:t>
                      </a:r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9.7</a:t>
                      </a:r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8.21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9.66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9.45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9.26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84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99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97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95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94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6.6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7.0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extLst>
                  <a:ext uri="{0D108BD9-81ED-4DB2-BD59-A6C34878D82A}">
                    <a16:rowId xmlns:a16="http://schemas.microsoft.com/office/drawing/2014/main" val="499744160"/>
                  </a:ext>
                </a:extLst>
              </a:tr>
              <a:tr h="93975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4-2 FTS</a:t>
                      </a:r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9.6</a:t>
                      </a:r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9.53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9.39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8.96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8.84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99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98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93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92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96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3.4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3.6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extLst>
                  <a:ext uri="{0D108BD9-81ED-4DB2-BD59-A6C34878D82A}">
                    <a16:rowId xmlns:a16="http://schemas.microsoft.com/office/drawing/2014/main" val="2046316506"/>
                  </a:ext>
                </a:extLst>
              </a:tr>
              <a:tr h="93975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5-3 FTCA</a:t>
                      </a:r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52.0</a:t>
                      </a:r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48.65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52.44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52.01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52.74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94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101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100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101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99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3.7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3.7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extLst>
                  <a:ext uri="{0D108BD9-81ED-4DB2-BD59-A6C34878D82A}">
                    <a16:rowId xmlns:a16="http://schemas.microsoft.com/office/drawing/2014/main" val="235600798"/>
                  </a:ext>
                </a:extLst>
              </a:tr>
              <a:tr h="93975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6-2 FTS</a:t>
                      </a:r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9.7</a:t>
                      </a:r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9.20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9.53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9.38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9.48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95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98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97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98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97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1.5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1.5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extLst>
                  <a:ext uri="{0D108BD9-81ED-4DB2-BD59-A6C34878D82A}">
                    <a16:rowId xmlns:a16="http://schemas.microsoft.com/office/drawing/2014/main" val="3102170207"/>
                  </a:ext>
                </a:extLst>
              </a:tr>
              <a:tr h="93975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7-3 FTCA</a:t>
                      </a:r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49.6</a:t>
                      </a:r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45.57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48.85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50.91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50.80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92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98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103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102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99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5.0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5.1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extLst>
                  <a:ext uri="{0D108BD9-81ED-4DB2-BD59-A6C34878D82A}">
                    <a16:rowId xmlns:a16="http://schemas.microsoft.com/office/drawing/2014/main" val="2043644748"/>
                  </a:ext>
                </a:extLst>
              </a:tr>
              <a:tr h="93975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8-2 FTS</a:t>
                      </a:r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10.0</a:t>
                      </a:r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8.65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9.39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10.08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9.85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86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93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100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98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94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6.3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6.7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extLst>
                  <a:ext uri="{0D108BD9-81ED-4DB2-BD59-A6C34878D82A}">
                    <a16:rowId xmlns:a16="http://schemas.microsoft.com/office/drawing/2014/main" val="3294973079"/>
                  </a:ext>
                </a:extLst>
              </a:tr>
              <a:tr h="93975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9Cl-PF3ONS</a:t>
                      </a:r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9.4</a:t>
                      </a:r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9.60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9.00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9.35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9.30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103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96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100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99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100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2.6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2.6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extLst>
                  <a:ext uri="{0D108BD9-81ED-4DB2-BD59-A6C34878D82A}">
                    <a16:rowId xmlns:a16="http://schemas.microsoft.com/office/drawing/2014/main" val="3438456669"/>
                  </a:ext>
                </a:extLst>
              </a:tr>
              <a:tr h="93975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ADONA</a:t>
                      </a:r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8.0</a:t>
                      </a:r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8.25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7.73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8.26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8.03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103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96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103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100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100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3.1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3.1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extLst>
                  <a:ext uri="{0D108BD9-81ED-4DB2-BD59-A6C34878D82A}">
                    <a16:rowId xmlns:a16="http://schemas.microsoft.com/office/drawing/2014/main" val="3004244996"/>
                  </a:ext>
                </a:extLst>
              </a:tr>
              <a:tr h="93975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EtFOSE</a:t>
                      </a:r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23.9</a:t>
                      </a:r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22.60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22.30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25.24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24.09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95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93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106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101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99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5.7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5.8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extLst>
                  <a:ext uri="{0D108BD9-81ED-4DB2-BD59-A6C34878D82A}">
                    <a16:rowId xmlns:a16="http://schemas.microsoft.com/office/drawing/2014/main" val="2193698964"/>
                  </a:ext>
                </a:extLst>
              </a:tr>
              <a:tr h="93975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HFPO-DA</a:t>
                      </a:r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9.3</a:t>
                      </a:r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9.31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9.34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9.24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9.34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100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100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99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100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100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0.5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0.5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extLst>
                  <a:ext uri="{0D108BD9-81ED-4DB2-BD59-A6C34878D82A}">
                    <a16:rowId xmlns:a16="http://schemas.microsoft.com/office/drawing/2014/main" val="210499504"/>
                  </a:ext>
                </a:extLst>
              </a:tr>
              <a:tr h="93975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MeFOSE</a:t>
                      </a:r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21.6</a:t>
                      </a:r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21.94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22.76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23.26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22.26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102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106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108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103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105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2.7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2.6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extLst>
                  <a:ext uri="{0D108BD9-81ED-4DB2-BD59-A6C34878D82A}">
                    <a16:rowId xmlns:a16="http://schemas.microsoft.com/office/drawing/2014/main" val="2893763599"/>
                  </a:ext>
                </a:extLst>
              </a:tr>
              <a:tr h="93975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N-EtFOSA</a:t>
                      </a:r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2.0</a:t>
                      </a:r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2.25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1.84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2.04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2.19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113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92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102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110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104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9.2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8.8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extLst>
                  <a:ext uri="{0D108BD9-81ED-4DB2-BD59-A6C34878D82A}">
                    <a16:rowId xmlns:a16="http://schemas.microsoft.com/office/drawing/2014/main" val="227975055"/>
                  </a:ext>
                </a:extLst>
              </a:tr>
              <a:tr h="93975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N-EtFOSAA</a:t>
                      </a:r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2.3</a:t>
                      </a:r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2.04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1.99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2.19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2.33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91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89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97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103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95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6.6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7.0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extLst>
                  <a:ext uri="{0D108BD9-81ED-4DB2-BD59-A6C34878D82A}">
                    <a16:rowId xmlns:a16="http://schemas.microsoft.com/office/drawing/2014/main" val="1689745074"/>
                  </a:ext>
                </a:extLst>
              </a:tr>
              <a:tr h="93975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NFDHA</a:t>
                      </a:r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5.2</a:t>
                      </a:r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4.51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4.76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4.97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4.86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87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92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96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94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92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3.8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4.1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extLst>
                  <a:ext uri="{0D108BD9-81ED-4DB2-BD59-A6C34878D82A}">
                    <a16:rowId xmlns:a16="http://schemas.microsoft.com/office/drawing/2014/main" val="3874086429"/>
                  </a:ext>
                </a:extLst>
              </a:tr>
              <a:tr h="93975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N-MeFOSA</a:t>
                      </a:r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2.4</a:t>
                      </a:r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2.26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1.95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2.33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2.27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95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82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98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96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93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7.2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7.8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extLst>
                  <a:ext uri="{0D108BD9-81ED-4DB2-BD59-A6C34878D82A}">
                    <a16:rowId xmlns:a16="http://schemas.microsoft.com/office/drawing/2014/main" val="919070905"/>
                  </a:ext>
                </a:extLst>
              </a:tr>
              <a:tr h="93975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N-MeFOSAA</a:t>
                      </a:r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2.3</a:t>
                      </a:r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2.09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2.21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2.23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2.45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93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98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99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 dirty="0">
                          <a:effectLst/>
                        </a:rPr>
                        <a:t>109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100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6.7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6.7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extLst>
                  <a:ext uri="{0D108BD9-81ED-4DB2-BD59-A6C34878D82A}">
                    <a16:rowId xmlns:a16="http://schemas.microsoft.com/office/drawing/2014/main" val="3202758930"/>
                  </a:ext>
                </a:extLst>
              </a:tr>
              <a:tr h="93975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PFBA</a:t>
                      </a:r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8.6</a:t>
                      </a:r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8.07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10.17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9.14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9.09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94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118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106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106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106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10.0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9.4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extLst>
                  <a:ext uri="{0D108BD9-81ED-4DB2-BD59-A6C34878D82A}">
                    <a16:rowId xmlns:a16="http://schemas.microsoft.com/office/drawing/2014/main" val="1472733792"/>
                  </a:ext>
                </a:extLst>
              </a:tr>
              <a:tr h="93975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PFBS</a:t>
                      </a:r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2.2</a:t>
                      </a:r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2.08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2.06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2.18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2.21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93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91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97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98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95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3.4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3.6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extLst>
                  <a:ext uri="{0D108BD9-81ED-4DB2-BD59-A6C34878D82A}">
                    <a16:rowId xmlns:a16="http://schemas.microsoft.com/office/drawing/2014/main" val="3671308539"/>
                  </a:ext>
                </a:extLst>
              </a:tr>
              <a:tr h="93975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PFDA</a:t>
                      </a:r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1.9</a:t>
                      </a:r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2.13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2.01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2.05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2.17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109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103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105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111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107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3.7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3.5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extLst>
                  <a:ext uri="{0D108BD9-81ED-4DB2-BD59-A6C34878D82A}">
                    <a16:rowId xmlns:a16="http://schemas.microsoft.com/office/drawing/2014/main" val="51850238"/>
                  </a:ext>
                </a:extLst>
              </a:tr>
              <a:tr h="93975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PFDoA</a:t>
                      </a:r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2.3</a:t>
                      </a:r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2.11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2.30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2.20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2.45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92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100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96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106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98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6.2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6.3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extLst>
                  <a:ext uri="{0D108BD9-81ED-4DB2-BD59-A6C34878D82A}">
                    <a16:rowId xmlns:a16="http://schemas.microsoft.com/office/drawing/2014/main" val="720305513"/>
                  </a:ext>
                </a:extLst>
              </a:tr>
              <a:tr h="93975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PFDoS</a:t>
                      </a:r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2.0</a:t>
                      </a:r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1.32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1.55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1.50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1.52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68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79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77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77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75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5.1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6.8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extLst>
                  <a:ext uri="{0D108BD9-81ED-4DB2-BD59-A6C34878D82A}">
                    <a16:rowId xmlns:a16="http://schemas.microsoft.com/office/drawing/2014/main" val="2555413583"/>
                  </a:ext>
                </a:extLst>
              </a:tr>
              <a:tr h="93975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PFDS</a:t>
                      </a:r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1.9</a:t>
                      </a:r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2.15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1.90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1.81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2.14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112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99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94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111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104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8.8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8.5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extLst>
                  <a:ext uri="{0D108BD9-81ED-4DB2-BD59-A6C34878D82A}">
                    <a16:rowId xmlns:a16="http://schemas.microsoft.com/office/drawing/2014/main" val="3486019613"/>
                  </a:ext>
                </a:extLst>
              </a:tr>
              <a:tr h="93975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PFEESA</a:t>
                      </a:r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5.2</a:t>
                      </a:r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4.91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5.12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5.39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5.41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94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97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103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103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99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4.6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4.6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extLst>
                  <a:ext uri="{0D108BD9-81ED-4DB2-BD59-A6C34878D82A}">
                    <a16:rowId xmlns:a16="http://schemas.microsoft.com/office/drawing/2014/main" val="1587491729"/>
                  </a:ext>
                </a:extLst>
              </a:tr>
              <a:tr h="93975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PFHpA</a:t>
                      </a:r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2.1</a:t>
                      </a:r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1.91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2.26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2.00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2.19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91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107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95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104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99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7.8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7.8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extLst>
                  <a:ext uri="{0D108BD9-81ED-4DB2-BD59-A6C34878D82A}">
                    <a16:rowId xmlns:a16="http://schemas.microsoft.com/office/drawing/2014/main" val="831176225"/>
                  </a:ext>
                </a:extLst>
              </a:tr>
              <a:tr h="93975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PFHpS</a:t>
                      </a:r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2.0</a:t>
                      </a:r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2.24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2.19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2.08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2.24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110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108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102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110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108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3.7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3.5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extLst>
                  <a:ext uri="{0D108BD9-81ED-4DB2-BD59-A6C34878D82A}">
                    <a16:rowId xmlns:a16="http://schemas.microsoft.com/office/drawing/2014/main" val="1976072244"/>
                  </a:ext>
                </a:extLst>
              </a:tr>
              <a:tr h="93975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PFHxA</a:t>
                      </a:r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2.2</a:t>
                      </a:r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2.01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2.12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2.22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2.17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94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99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103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101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99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4.1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4.2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extLst>
                  <a:ext uri="{0D108BD9-81ED-4DB2-BD59-A6C34878D82A}">
                    <a16:rowId xmlns:a16="http://schemas.microsoft.com/office/drawing/2014/main" val="4012120814"/>
                  </a:ext>
                </a:extLst>
              </a:tr>
              <a:tr h="93975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PFHxS</a:t>
                      </a:r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2.2</a:t>
                      </a:r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1.94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1.93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2.11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2.13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90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89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98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99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94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5.0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5.3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extLst>
                  <a:ext uri="{0D108BD9-81ED-4DB2-BD59-A6C34878D82A}">
                    <a16:rowId xmlns:a16="http://schemas.microsoft.com/office/drawing/2014/main" val="2047334469"/>
                  </a:ext>
                </a:extLst>
              </a:tr>
              <a:tr h="93975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PFMBA</a:t>
                      </a:r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4.5</a:t>
                      </a:r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4.51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4.55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4.60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5.21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100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100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101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115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104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7.2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6.9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extLst>
                  <a:ext uri="{0D108BD9-81ED-4DB2-BD59-A6C34878D82A}">
                    <a16:rowId xmlns:a16="http://schemas.microsoft.com/office/drawing/2014/main" val="3197792981"/>
                  </a:ext>
                </a:extLst>
              </a:tr>
              <a:tr h="93975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PFMPA</a:t>
                      </a:r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4.2</a:t>
                      </a:r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3.56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4.01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4.10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3.62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85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96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98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87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92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6.6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7.2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extLst>
                  <a:ext uri="{0D108BD9-81ED-4DB2-BD59-A6C34878D82A}">
                    <a16:rowId xmlns:a16="http://schemas.microsoft.com/office/drawing/2014/main" val="2499697047"/>
                  </a:ext>
                </a:extLst>
              </a:tr>
              <a:tr h="93975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PFNA</a:t>
                      </a:r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2.2</a:t>
                      </a:r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1.78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2.07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2.03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2.41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80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93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91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108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93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11.6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12.4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extLst>
                  <a:ext uri="{0D108BD9-81ED-4DB2-BD59-A6C34878D82A}">
                    <a16:rowId xmlns:a16="http://schemas.microsoft.com/office/drawing/2014/main" val="563842823"/>
                  </a:ext>
                </a:extLst>
              </a:tr>
              <a:tr h="93975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PFNS</a:t>
                      </a:r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2.0</a:t>
                      </a:r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1.93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2.00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1.83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2.24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98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101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93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114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101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8.8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8.7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extLst>
                  <a:ext uri="{0D108BD9-81ED-4DB2-BD59-A6C34878D82A}">
                    <a16:rowId xmlns:a16="http://schemas.microsoft.com/office/drawing/2014/main" val="3756654083"/>
                  </a:ext>
                </a:extLst>
              </a:tr>
              <a:tr h="93975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PFOA</a:t>
                      </a:r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2.3</a:t>
                      </a:r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1.99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2.21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2.25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2.31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85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95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96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99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94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6.0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6.4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extLst>
                  <a:ext uri="{0D108BD9-81ED-4DB2-BD59-A6C34878D82A}">
                    <a16:rowId xmlns:a16="http://schemas.microsoft.com/office/drawing/2014/main" val="1775448076"/>
                  </a:ext>
                </a:extLst>
              </a:tr>
              <a:tr h="93975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PFOS</a:t>
                      </a:r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1.8</a:t>
                      </a:r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2.10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1.94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2.09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2.16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116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108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116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120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115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5.1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4.4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extLst>
                  <a:ext uri="{0D108BD9-81ED-4DB2-BD59-A6C34878D82A}">
                    <a16:rowId xmlns:a16="http://schemas.microsoft.com/office/drawing/2014/main" val="1245463486"/>
                  </a:ext>
                </a:extLst>
              </a:tr>
              <a:tr h="93975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PFOSA</a:t>
                      </a:r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2.2</a:t>
                      </a:r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2.09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2.22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2.11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2.17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97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103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98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101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100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2.7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2.7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extLst>
                  <a:ext uri="{0D108BD9-81ED-4DB2-BD59-A6C34878D82A}">
                    <a16:rowId xmlns:a16="http://schemas.microsoft.com/office/drawing/2014/main" val="3110699104"/>
                  </a:ext>
                </a:extLst>
              </a:tr>
              <a:tr h="93975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PFPeA</a:t>
                      </a:r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4.3</a:t>
                      </a:r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4.05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4.23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4.37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4.52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95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99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103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106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101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4.7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4.6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extLst>
                  <a:ext uri="{0D108BD9-81ED-4DB2-BD59-A6C34878D82A}">
                    <a16:rowId xmlns:a16="http://schemas.microsoft.com/office/drawing/2014/main" val="3894609720"/>
                  </a:ext>
                </a:extLst>
              </a:tr>
              <a:tr h="93975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PFPeS</a:t>
                      </a:r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2.1</a:t>
                      </a:r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1.97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2.07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2.11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1.97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94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98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100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94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97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3.3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3.5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extLst>
                  <a:ext uri="{0D108BD9-81ED-4DB2-BD59-A6C34878D82A}">
                    <a16:rowId xmlns:a16="http://schemas.microsoft.com/office/drawing/2014/main" val="565746661"/>
                  </a:ext>
                </a:extLst>
              </a:tr>
              <a:tr h="93975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PFTDA</a:t>
                      </a:r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2.3</a:t>
                      </a:r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1.97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1.93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2.00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2.27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86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84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87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99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89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6.9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7.7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extLst>
                  <a:ext uri="{0D108BD9-81ED-4DB2-BD59-A6C34878D82A}">
                    <a16:rowId xmlns:a16="http://schemas.microsoft.com/office/drawing/2014/main" val="2259174351"/>
                  </a:ext>
                </a:extLst>
              </a:tr>
              <a:tr h="93975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PFTrDA</a:t>
                      </a:r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2.2</a:t>
                      </a:r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2.48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2.41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2.85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2.57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113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110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130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117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118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8.8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7.5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extLst>
                  <a:ext uri="{0D108BD9-81ED-4DB2-BD59-A6C34878D82A}">
                    <a16:rowId xmlns:a16="http://schemas.microsoft.com/office/drawing/2014/main" val="1900718332"/>
                  </a:ext>
                </a:extLst>
              </a:tr>
              <a:tr h="93975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PFUnA</a:t>
                      </a:r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2.2</a:t>
                      </a:r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1.99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2.11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2.07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2.14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92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97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95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98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96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2.9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 dirty="0">
                          <a:effectLst/>
                        </a:rPr>
                        <a:t>3.1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extLst>
                  <a:ext uri="{0D108BD9-81ED-4DB2-BD59-A6C34878D82A}">
                    <a16:rowId xmlns:a16="http://schemas.microsoft.com/office/drawing/2014/main" val="27038616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906010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D23B18-C010-A6FF-ABD0-395BBFBF6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381000"/>
            <a:ext cx="8229600" cy="1143000"/>
          </a:xfrm>
        </p:spPr>
        <p:txBody>
          <a:bodyPr/>
          <a:lstStyle/>
          <a:p>
            <a:r>
              <a:rPr lang="en-US" sz="3300" dirty="0">
                <a:solidFill>
                  <a:schemeClr val="accent3"/>
                </a:solidFill>
              </a:rPr>
              <a:t>MDL data for native PFAS 1633</a:t>
            </a:r>
            <a:br>
              <a:rPr lang="en-US" dirty="0">
                <a:solidFill>
                  <a:schemeClr val="bg1"/>
                </a:solidFill>
              </a:rPr>
            </a:br>
            <a:endParaRPr lang="en-US" dirty="0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D329FB89-C885-28C4-7AFB-8C8F7BFFE73D}"/>
              </a:ext>
            </a:extLst>
          </p:cNvPr>
          <p:cNvGraphicFramePr>
            <a:graphicFrameLocks/>
          </p:cNvGraphicFramePr>
          <p:nvPr/>
        </p:nvGraphicFramePr>
        <p:xfrm>
          <a:off x="1808049" y="2167312"/>
          <a:ext cx="5316281" cy="27752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6080271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B184A1-814F-4A29-59F1-0AC90E72CD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304800"/>
            <a:ext cx="8229600" cy="857250"/>
          </a:xfrm>
        </p:spPr>
        <p:txBody>
          <a:bodyPr/>
          <a:lstStyle/>
          <a:p>
            <a:r>
              <a:rPr lang="en-US" sz="2400" b="1" dirty="0"/>
              <a:t>Method Detection Limit data for 1633</a:t>
            </a:r>
            <a:br>
              <a:rPr lang="en-US" sz="1500" dirty="0"/>
            </a:br>
            <a:endParaRPr lang="en-US" sz="1500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A060E0D-ABBC-79DA-ABD6-6DC06EAC714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964187" y="1504899"/>
          <a:ext cx="5215625" cy="384820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8626">
                  <a:extLst>
                    <a:ext uri="{9D8B030D-6E8A-4147-A177-3AD203B41FA5}">
                      <a16:colId xmlns:a16="http://schemas.microsoft.com/office/drawing/2014/main" val="3472924407"/>
                    </a:ext>
                  </a:extLst>
                </a:gridCol>
                <a:gridCol w="258626">
                  <a:extLst>
                    <a:ext uri="{9D8B030D-6E8A-4147-A177-3AD203B41FA5}">
                      <a16:colId xmlns:a16="http://schemas.microsoft.com/office/drawing/2014/main" val="2344905912"/>
                    </a:ext>
                  </a:extLst>
                </a:gridCol>
                <a:gridCol w="301731">
                  <a:extLst>
                    <a:ext uri="{9D8B030D-6E8A-4147-A177-3AD203B41FA5}">
                      <a16:colId xmlns:a16="http://schemas.microsoft.com/office/drawing/2014/main" val="3029844371"/>
                    </a:ext>
                  </a:extLst>
                </a:gridCol>
                <a:gridCol w="258626">
                  <a:extLst>
                    <a:ext uri="{9D8B030D-6E8A-4147-A177-3AD203B41FA5}">
                      <a16:colId xmlns:a16="http://schemas.microsoft.com/office/drawing/2014/main" val="2587729297"/>
                    </a:ext>
                  </a:extLst>
                </a:gridCol>
                <a:gridCol w="258626">
                  <a:extLst>
                    <a:ext uri="{9D8B030D-6E8A-4147-A177-3AD203B41FA5}">
                      <a16:colId xmlns:a16="http://schemas.microsoft.com/office/drawing/2014/main" val="1404688470"/>
                    </a:ext>
                  </a:extLst>
                </a:gridCol>
                <a:gridCol w="258626">
                  <a:extLst>
                    <a:ext uri="{9D8B030D-6E8A-4147-A177-3AD203B41FA5}">
                      <a16:colId xmlns:a16="http://schemas.microsoft.com/office/drawing/2014/main" val="3460308882"/>
                    </a:ext>
                  </a:extLst>
                </a:gridCol>
                <a:gridCol w="258626">
                  <a:extLst>
                    <a:ext uri="{9D8B030D-6E8A-4147-A177-3AD203B41FA5}">
                      <a16:colId xmlns:a16="http://schemas.microsoft.com/office/drawing/2014/main" val="2803662653"/>
                    </a:ext>
                  </a:extLst>
                </a:gridCol>
                <a:gridCol w="258626">
                  <a:extLst>
                    <a:ext uri="{9D8B030D-6E8A-4147-A177-3AD203B41FA5}">
                      <a16:colId xmlns:a16="http://schemas.microsoft.com/office/drawing/2014/main" val="2393005641"/>
                    </a:ext>
                  </a:extLst>
                </a:gridCol>
                <a:gridCol w="258626">
                  <a:extLst>
                    <a:ext uri="{9D8B030D-6E8A-4147-A177-3AD203B41FA5}">
                      <a16:colId xmlns:a16="http://schemas.microsoft.com/office/drawing/2014/main" val="138253541"/>
                    </a:ext>
                  </a:extLst>
                </a:gridCol>
                <a:gridCol w="258626">
                  <a:extLst>
                    <a:ext uri="{9D8B030D-6E8A-4147-A177-3AD203B41FA5}">
                      <a16:colId xmlns:a16="http://schemas.microsoft.com/office/drawing/2014/main" val="2344959350"/>
                    </a:ext>
                  </a:extLst>
                </a:gridCol>
                <a:gridCol w="258626">
                  <a:extLst>
                    <a:ext uri="{9D8B030D-6E8A-4147-A177-3AD203B41FA5}">
                      <a16:colId xmlns:a16="http://schemas.microsoft.com/office/drawing/2014/main" val="1851341999"/>
                    </a:ext>
                  </a:extLst>
                </a:gridCol>
                <a:gridCol w="258626">
                  <a:extLst>
                    <a:ext uri="{9D8B030D-6E8A-4147-A177-3AD203B41FA5}">
                      <a16:colId xmlns:a16="http://schemas.microsoft.com/office/drawing/2014/main" val="1199675126"/>
                    </a:ext>
                  </a:extLst>
                </a:gridCol>
                <a:gridCol w="258626">
                  <a:extLst>
                    <a:ext uri="{9D8B030D-6E8A-4147-A177-3AD203B41FA5}">
                      <a16:colId xmlns:a16="http://schemas.microsoft.com/office/drawing/2014/main" val="484460751"/>
                    </a:ext>
                  </a:extLst>
                </a:gridCol>
                <a:gridCol w="258626">
                  <a:extLst>
                    <a:ext uri="{9D8B030D-6E8A-4147-A177-3AD203B41FA5}">
                      <a16:colId xmlns:a16="http://schemas.microsoft.com/office/drawing/2014/main" val="465223767"/>
                    </a:ext>
                  </a:extLst>
                </a:gridCol>
                <a:gridCol w="258626">
                  <a:extLst>
                    <a:ext uri="{9D8B030D-6E8A-4147-A177-3AD203B41FA5}">
                      <a16:colId xmlns:a16="http://schemas.microsoft.com/office/drawing/2014/main" val="2727556701"/>
                    </a:ext>
                  </a:extLst>
                </a:gridCol>
                <a:gridCol w="258626">
                  <a:extLst>
                    <a:ext uri="{9D8B030D-6E8A-4147-A177-3AD203B41FA5}">
                      <a16:colId xmlns:a16="http://schemas.microsoft.com/office/drawing/2014/main" val="3484155257"/>
                    </a:ext>
                  </a:extLst>
                </a:gridCol>
                <a:gridCol w="258626">
                  <a:extLst>
                    <a:ext uri="{9D8B030D-6E8A-4147-A177-3AD203B41FA5}">
                      <a16:colId xmlns:a16="http://schemas.microsoft.com/office/drawing/2014/main" val="3300074769"/>
                    </a:ext>
                  </a:extLst>
                </a:gridCol>
                <a:gridCol w="258626">
                  <a:extLst>
                    <a:ext uri="{9D8B030D-6E8A-4147-A177-3AD203B41FA5}">
                      <a16:colId xmlns:a16="http://schemas.microsoft.com/office/drawing/2014/main" val="4109471267"/>
                    </a:ext>
                  </a:extLst>
                </a:gridCol>
                <a:gridCol w="258626">
                  <a:extLst>
                    <a:ext uri="{9D8B030D-6E8A-4147-A177-3AD203B41FA5}">
                      <a16:colId xmlns:a16="http://schemas.microsoft.com/office/drawing/2014/main" val="912643913"/>
                    </a:ext>
                  </a:extLst>
                </a:gridCol>
                <a:gridCol w="258626">
                  <a:extLst>
                    <a:ext uri="{9D8B030D-6E8A-4147-A177-3AD203B41FA5}">
                      <a16:colId xmlns:a16="http://schemas.microsoft.com/office/drawing/2014/main" val="1683510276"/>
                    </a:ext>
                  </a:extLst>
                </a:gridCol>
              </a:tblGrid>
              <a:tr h="80821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Compound Method</a:t>
                      </a:r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 gridSpan="12"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In ng/L</a:t>
                      </a:r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extLst>
                  <a:ext uri="{0D108BD9-81ED-4DB2-BD59-A6C34878D82A}">
                    <a16:rowId xmlns:a16="http://schemas.microsoft.com/office/drawing/2014/main" val="452726471"/>
                  </a:ext>
                </a:extLst>
              </a:tr>
              <a:tr h="80821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Name</a:t>
                      </a:r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Tareget Amount ng/L</a:t>
                      </a:r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MDL-1</a:t>
                      </a:r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MDL-2</a:t>
                      </a:r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MDL-3</a:t>
                      </a:r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MDL-4</a:t>
                      </a:r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MDL-5</a:t>
                      </a:r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MDL-6</a:t>
                      </a:r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MDL-7</a:t>
                      </a:r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MDL-8</a:t>
                      </a:r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MDL-9</a:t>
                      </a:r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MDL-10</a:t>
                      </a:r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MDL-11</a:t>
                      </a:r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MDL-12</a:t>
                      </a:r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STDEV</a:t>
                      </a:r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MDL</a:t>
                      </a:r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extLst>
                  <a:ext uri="{0D108BD9-81ED-4DB2-BD59-A6C34878D82A}">
                    <a16:rowId xmlns:a16="http://schemas.microsoft.com/office/drawing/2014/main" val="1979185966"/>
                  </a:ext>
                </a:extLst>
              </a:tr>
              <a:tr h="80821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11Cl-PF3OUdS</a:t>
                      </a:r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1.00</a:t>
                      </a:r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0.9757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0.8461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0.8848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0.8676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0.903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0.9562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0.9295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1.001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0.9269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0.8606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0.8928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0.8952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0.05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0.13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extLst>
                  <a:ext uri="{0D108BD9-81ED-4DB2-BD59-A6C34878D82A}">
                    <a16:rowId xmlns:a16="http://schemas.microsoft.com/office/drawing/2014/main" val="3075642320"/>
                  </a:ext>
                </a:extLst>
              </a:tr>
              <a:tr h="80821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3-3 FTCA</a:t>
                      </a:r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1.16</a:t>
                      </a:r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1.1076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1.0061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1.0523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0.7624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1.008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1.0535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0.8077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1.1272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0.8627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0.8681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1.1234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1.0782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0.13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0.35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extLst>
                  <a:ext uri="{0D108BD9-81ED-4DB2-BD59-A6C34878D82A}">
                    <a16:rowId xmlns:a16="http://schemas.microsoft.com/office/drawing/2014/main" val="2126888706"/>
                  </a:ext>
                </a:extLst>
              </a:tr>
              <a:tr h="80821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4-2 FTS</a:t>
                      </a:r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1.31</a:t>
                      </a:r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1.2138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1.2403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1.2292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1.12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1.1484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1.3895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1.2266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1.3185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1.1732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1.1413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1.3365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1.2441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0.08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0.22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extLst>
                  <a:ext uri="{0D108BD9-81ED-4DB2-BD59-A6C34878D82A}">
                    <a16:rowId xmlns:a16="http://schemas.microsoft.com/office/drawing/2014/main" val="3049198177"/>
                  </a:ext>
                </a:extLst>
              </a:tr>
              <a:tr h="80821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5-3 FTCA</a:t>
                      </a:r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6.26</a:t>
                      </a:r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6.4841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5.9048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5.5367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5.5774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6.0513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5.9923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5.4599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5.3063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5.4973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6.0996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5.6657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6.1143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0.35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0.95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extLst>
                  <a:ext uri="{0D108BD9-81ED-4DB2-BD59-A6C34878D82A}">
                    <a16:rowId xmlns:a16="http://schemas.microsoft.com/office/drawing/2014/main" val="2365248490"/>
                  </a:ext>
                </a:extLst>
              </a:tr>
              <a:tr h="80821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6-2 FTS</a:t>
                      </a:r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1.21</a:t>
                      </a:r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1.2059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1.1808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1.1303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1.1957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1.203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1.2985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1.2592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1.1853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1.2621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1.1807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1.1687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1.3155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0.06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0.15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extLst>
                  <a:ext uri="{0D108BD9-81ED-4DB2-BD59-A6C34878D82A}">
                    <a16:rowId xmlns:a16="http://schemas.microsoft.com/office/drawing/2014/main" val="2764939914"/>
                  </a:ext>
                </a:extLst>
              </a:tr>
              <a:tr h="80821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7-3 FTCA</a:t>
                      </a:r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6.34</a:t>
                      </a:r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6.367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6.1878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5.4119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5.3315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6.0653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6.2616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6.213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5.8661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5.2776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6.2892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6.0647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6.234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0.40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1.08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extLst>
                  <a:ext uri="{0D108BD9-81ED-4DB2-BD59-A6C34878D82A}">
                    <a16:rowId xmlns:a16="http://schemas.microsoft.com/office/drawing/2014/main" val="1186963934"/>
                  </a:ext>
                </a:extLst>
              </a:tr>
              <a:tr h="80821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8-2 FTS</a:t>
                      </a:r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1.33</a:t>
                      </a:r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1.2039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1.299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1.2643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1.389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1.317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1.1943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1.5686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1.2324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1.2724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1.2325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1.3068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1.4187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0.11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0.29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extLst>
                  <a:ext uri="{0D108BD9-81ED-4DB2-BD59-A6C34878D82A}">
                    <a16:rowId xmlns:a16="http://schemas.microsoft.com/office/drawing/2014/main" val="2501871816"/>
                  </a:ext>
                </a:extLst>
              </a:tr>
              <a:tr h="80821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9Cl-PF3ONS</a:t>
                      </a:r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1.09</a:t>
                      </a:r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1.1451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0.9936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1.0535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0.9826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1.0667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1.0434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0.9971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1.0751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1.1198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1.0277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0.9342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1.1701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0.07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0.19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extLst>
                  <a:ext uri="{0D108BD9-81ED-4DB2-BD59-A6C34878D82A}">
                    <a16:rowId xmlns:a16="http://schemas.microsoft.com/office/drawing/2014/main" val="1573817587"/>
                  </a:ext>
                </a:extLst>
              </a:tr>
              <a:tr h="80821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ADONA</a:t>
                      </a:r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0.89</a:t>
                      </a:r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0.9331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0.8955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0.9211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0.8563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0.8665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0.9005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0.8241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0.8555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0.8582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0.8953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0.8385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0.9277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0.04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0.10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extLst>
                  <a:ext uri="{0D108BD9-81ED-4DB2-BD59-A6C34878D82A}">
                    <a16:rowId xmlns:a16="http://schemas.microsoft.com/office/drawing/2014/main" val="1536620747"/>
                  </a:ext>
                </a:extLst>
              </a:tr>
              <a:tr h="80821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EtFOSE</a:t>
                      </a:r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3.06</a:t>
                      </a:r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3.1171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2.9492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2.8939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2.8205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2.7337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2.9667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3.0383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2.9994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3.5478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2.9956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3.1121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3.1652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0.21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0.56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extLst>
                  <a:ext uri="{0D108BD9-81ED-4DB2-BD59-A6C34878D82A}">
                    <a16:rowId xmlns:a16="http://schemas.microsoft.com/office/drawing/2014/main" val="393540528"/>
                  </a:ext>
                </a:extLst>
              </a:tr>
              <a:tr h="80821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HFPO-DA</a:t>
                      </a:r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1.16</a:t>
                      </a:r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1.1641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1.3673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1.5113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1.0828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1.0109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1.0609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1.1359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1.3796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1.1205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1.2871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0.9968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1.0701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0.17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0.45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extLst>
                  <a:ext uri="{0D108BD9-81ED-4DB2-BD59-A6C34878D82A}">
                    <a16:rowId xmlns:a16="http://schemas.microsoft.com/office/drawing/2014/main" val="909496154"/>
                  </a:ext>
                </a:extLst>
              </a:tr>
              <a:tr h="80821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MeFOSE</a:t>
                      </a:r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3.00</a:t>
                      </a:r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2.5702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2.7387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2.6963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2.6539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2.8431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2.9566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2.7913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2.9272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2.8156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2.5827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2.5617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2.8164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0.14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0.37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extLst>
                  <a:ext uri="{0D108BD9-81ED-4DB2-BD59-A6C34878D82A}">
                    <a16:rowId xmlns:a16="http://schemas.microsoft.com/office/drawing/2014/main" val="4157933537"/>
                  </a:ext>
                </a:extLst>
              </a:tr>
              <a:tr h="80821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N-EtFOSA</a:t>
                      </a:r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0.27</a:t>
                      </a:r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0.3248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0.2129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0.2622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0.2651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0.2489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0.2446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0.2385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0.2225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0.2738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0.2605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0.2469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0.3043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0.03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0.09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extLst>
                  <a:ext uri="{0D108BD9-81ED-4DB2-BD59-A6C34878D82A}">
                    <a16:rowId xmlns:a16="http://schemas.microsoft.com/office/drawing/2014/main" val="631566422"/>
                  </a:ext>
                </a:extLst>
              </a:tr>
              <a:tr h="80821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N-EtFOSAA</a:t>
                      </a:r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0.30</a:t>
                      </a:r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0.2845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0.2739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0.2375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0.2527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0.2837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0.2303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0.2095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0.2888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0.3021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0.2625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0.2115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0.3256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0.04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0.10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extLst>
                  <a:ext uri="{0D108BD9-81ED-4DB2-BD59-A6C34878D82A}">
                    <a16:rowId xmlns:a16="http://schemas.microsoft.com/office/drawing/2014/main" val="2106355841"/>
                  </a:ext>
                </a:extLst>
              </a:tr>
              <a:tr h="80821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NFDHA</a:t>
                      </a:r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0.64</a:t>
                      </a:r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0.6186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0.619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0.5583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0.6562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0.6746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0.5904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0.5982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0.6066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0.574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0.5886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0.5884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0.625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0.03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0.09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extLst>
                  <a:ext uri="{0D108BD9-81ED-4DB2-BD59-A6C34878D82A}">
                    <a16:rowId xmlns:a16="http://schemas.microsoft.com/office/drawing/2014/main" val="141388804"/>
                  </a:ext>
                </a:extLst>
              </a:tr>
              <a:tr h="80821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N-MeFOSA</a:t>
                      </a:r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0.31</a:t>
                      </a:r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0.2471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0.3268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0.2514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0.2368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0.2816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0.3739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0.2901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0.3545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0.3193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0.232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0.3859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0.3278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0.05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0.15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extLst>
                  <a:ext uri="{0D108BD9-81ED-4DB2-BD59-A6C34878D82A}">
                    <a16:rowId xmlns:a16="http://schemas.microsoft.com/office/drawing/2014/main" val="2911761814"/>
                  </a:ext>
                </a:extLst>
              </a:tr>
              <a:tr h="80821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N-MeFOSAA</a:t>
                      </a:r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0.28</a:t>
                      </a:r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0.3117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0.2472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0.2321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0.2977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0.2384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0.2612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0.2864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0.2534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0.2638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0.3746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0.2339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0.3021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0.04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0.11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extLst>
                  <a:ext uri="{0D108BD9-81ED-4DB2-BD59-A6C34878D82A}">
                    <a16:rowId xmlns:a16="http://schemas.microsoft.com/office/drawing/2014/main" val="3148996610"/>
                  </a:ext>
                </a:extLst>
              </a:tr>
              <a:tr h="80821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PFBA</a:t>
                      </a:r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1.08</a:t>
                      </a:r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1.0962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1.159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1.1025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1.0075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1.1083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1.1955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1.173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1.1283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1.1204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1.1415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1.172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1.1056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0.05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0.13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extLst>
                  <a:ext uri="{0D108BD9-81ED-4DB2-BD59-A6C34878D82A}">
                    <a16:rowId xmlns:a16="http://schemas.microsoft.com/office/drawing/2014/main" val="3959572898"/>
                  </a:ext>
                </a:extLst>
              </a:tr>
              <a:tr h="80821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PFBS</a:t>
                      </a:r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0.28</a:t>
                      </a:r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0.3285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0.2689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0.2388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0.2611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0.2751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0.3131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0.221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0.3002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0.2619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0.319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0.2321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0.2757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0.03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0.09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extLst>
                  <a:ext uri="{0D108BD9-81ED-4DB2-BD59-A6C34878D82A}">
                    <a16:rowId xmlns:a16="http://schemas.microsoft.com/office/drawing/2014/main" val="2806826700"/>
                  </a:ext>
                </a:extLst>
              </a:tr>
              <a:tr h="80821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PFDA</a:t>
                      </a:r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0.27</a:t>
                      </a:r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0.2506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0.2909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0.2361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0.2176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0.2595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0.2759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0.2616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0.3261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0.2425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0.2495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0.2792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0.2476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0.03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0.08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extLst>
                  <a:ext uri="{0D108BD9-81ED-4DB2-BD59-A6C34878D82A}">
                    <a16:rowId xmlns:a16="http://schemas.microsoft.com/office/drawing/2014/main" val="954296491"/>
                  </a:ext>
                </a:extLst>
              </a:tr>
              <a:tr h="80821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PFDoA</a:t>
                      </a:r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0.29</a:t>
                      </a:r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0.3323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0.2606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0.2292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0.2169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0.2683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0.2693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0.2342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0.209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0.2512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0.2323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0.2593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0.2436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0.03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0.09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extLst>
                  <a:ext uri="{0D108BD9-81ED-4DB2-BD59-A6C34878D82A}">
                    <a16:rowId xmlns:a16="http://schemas.microsoft.com/office/drawing/2014/main" val="2151862727"/>
                  </a:ext>
                </a:extLst>
              </a:tr>
              <a:tr h="80821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PFDoS</a:t>
                      </a:r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0.29</a:t>
                      </a:r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0.2192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0.256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0.2896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0.2259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0.2232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0.267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0.2175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0.2738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0.2151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0.2079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0.2143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0.3014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0.03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0.09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extLst>
                  <a:ext uri="{0D108BD9-81ED-4DB2-BD59-A6C34878D82A}">
                    <a16:rowId xmlns:a16="http://schemas.microsoft.com/office/drawing/2014/main" val="1714942999"/>
                  </a:ext>
                </a:extLst>
              </a:tr>
              <a:tr h="80821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PFDS</a:t>
                      </a:r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0.25</a:t>
                      </a:r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0.2301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0.1757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0.1765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0.2025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0.2176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0.2154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 dirty="0">
                          <a:effectLst/>
                        </a:rPr>
                        <a:t>0.2466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0.2313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0.1801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0.2055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0.2559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0.2347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0.03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0.07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extLst>
                  <a:ext uri="{0D108BD9-81ED-4DB2-BD59-A6C34878D82A}">
                    <a16:rowId xmlns:a16="http://schemas.microsoft.com/office/drawing/2014/main" val="1820141448"/>
                  </a:ext>
                </a:extLst>
              </a:tr>
              <a:tr h="80821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PFEESA</a:t>
                      </a:r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0.69</a:t>
                      </a:r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0.7128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0.6682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0.6493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0.5944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0.6329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0.7684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0.6109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0.6574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0.5812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0.6736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0.622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0.6703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0.05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0.14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extLst>
                  <a:ext uri="{0D108BD9-81ED-4DB2-BD59-A6C34878D82A}">
                    <a16:rowId xmlns:a16="http://schemas.microsoft.com/office/drawing/2014/main" val="988369427"/>
                  </a:ext>
                </a:extLst>
              </a:tr>
              <a:tr h="80821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PFHpA</a:t>
                      </a:r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0.26</a:t>
                      </a:r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0.2297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0.2846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0.2933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0.2427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0.2696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0.251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0.2392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0.2503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0.2656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0.28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0.2552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0.2479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0.02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0.05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extLst>
                  <a:ext uri="{0D108BD9-81ED-4DB2-BD59-A6C34878D82A}">
                    <a16:rowId xmlns:a16="http://schemas.microsoft.com/office/drawing/2014/main" val="2707885498"/>
                  </a:ext>
                </a:extLst>
              </a:tr>
              <a:tr h="80821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PFHpS</a:t>
                      </a:r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0.28</a:t>
                      </a:r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0.2574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0.2908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0.326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0.2877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0.2886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0.3607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0.2466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0.2722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0.2683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0.3081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0.3061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0.2464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0.03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0.09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extLst>
                  <a:ext uri="{0D108BD9-81ED-4DB2-BD59-A6C34878D82A}">
                    <a16:rowId xmlns:a16="http://schemas.microsoft.com/office/drawing/2014/main" val="2932209980"/>
                  </a:ext>
                </a:extLst>
              </a:tr>
              <a:tr h="80821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PFHxA</a:t>
                      </a:r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0.28</a:t>
                      </a:r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0.2897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0.2576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0.2562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0.2579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0.2552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0.2902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0.2793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0.3301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0.2716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0.2875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0.2799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0.2912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0.02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0.06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extLst>
                  <a:ext uri="{0D108BD9-81ED-4DB2-BD59-A6C34878D82A}">
                    <a16:rowId xmlns:a16="http://schemas.microsoft.com/office/drawing/2014/main" val="2797138608"/>
                  </a:ext>
                </a:extLst>
              </a:tr>
              <a:tr h="80821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PFHxS</a:t>
                      </a:r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0.28</a:t>
                      </a:r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0.2227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0.3127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0.2622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0.246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0.2643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0.2726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0.3009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0.2923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0.2666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0.1995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0.2697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0.3092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0.03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0.09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extLst>
                  <a:ext uri="{0D108BD9-81ED-4DB2-BD59-A6C34878D82A}">
                    <a16:rowId xmlns:a16="http://schemas.microsoft.com/office/drawing/2014/main" val="446031007"/>
                  </a:ext>
                </a:extLst>
              </a:tr>
              <a:tr h="80821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PFMBA</a:t>
                      </a:r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0.54</a:t>
                      </a:r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0.539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0.5606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0.5443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0.5149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0.5315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0.574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0.5406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0.6259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0.5466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0.5749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0.5672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0.5869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0.03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0.08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extLst>
                  <a:ext uri="{0D108BD9-81ED-4DB2-BD59-A6C34878D82A}">
                    <a16:rowId xmlns:a16="http://schemas.microsoft.com/office/drawing/2014/main" val="458967932"/>
                  </a:ext>
                </a:extLst>
              </a:tr>
              <a:tr h="80821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PFMPA</a:t>
                      </a:r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0.50</a:t>
                      </a:r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0.4847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0.4793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0.4858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0.4529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0.4525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0.5001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0.4696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0.4255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0.4639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0.4289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0.4308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0.4424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0.02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0.07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extLst>
                  <a:ext uri="{0D108BD9-81ED-4DB2-BD59-A6C34878D82A}">
                    <a16:rowId xmlns:a16="http://schemas.microsoft.com/office/drawing/2014/main" val="1484170845"/>
                  </a:ext>
                </a:extLst>
              </a:tr>
              <a:tr h="80821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PFNA</a:t>
                      </a:r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0.27</a:t>
                      </a:r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0.2852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0.3358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0.2602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0.2634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0.238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0.3386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0.3071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0.3041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0.1958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0.2127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0.2647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0.2618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0.04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0.12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extLst>
                  <a:ext uri="{0D108BD9-81ED-4DB2-BD59-A6C34878D82A}">
                    <a16:rowId xmlns:a16="http://schemas.microsoft.com/office/drawing/2014/main" val="1140073308"/>
                  </a:ext>
                </a:extLst>
              </a:tr>
              <a:tr h="80821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PFNS</a:t>
                      </a:r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0.26</a:t>
                      </a:r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0.2396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0.2515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0.2648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0.2273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0.2186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0.2847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0.2626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0.2727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0.2753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0.2247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0.2501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0.2831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0.02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0.06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extLst>
                  <a:ext uri="{0D108BD9-81ED-4DB2-BD59-A6C34878D82A}">
                    <a16:rowId xmlns:a16="http://schemas.microsoft.com/office/drawing/2014/main" val="4149844007"/>
                  </a:ext>
                </a:extLst>
              </a:tr>
              <a:tr h="80821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PFOA</a:t>
                      </a:r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0.30</a:t>
                      </a:r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0.261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0.2558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0.1974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0.2901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0.2698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0.2128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0.2429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0.2625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0.2844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0.3486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0.2896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0.2675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0.04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0.11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extLst>
                  <a:ext uri="{0D108BD9-81ED-4DB2-BD59-A6C34878D82A}">
                    <a16:rowId xmlns:a16="http://schemas.microsoft.com/office/drawing/2014/main" val="678435913"/>
                  </a:ext>
                </a:extLst>
              </a:tr>
              <a:tr h="80821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PFOS</a:t>
                      </a:r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0.26</a:t>
                      </a:r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0.3029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0.2816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0.2597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0.2627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0.2448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0.3093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0.2937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0.2765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0.2633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0.2575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0.4074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0.2837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0.04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0.12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extLst>
                  <a:ext uri="{0D108BD9-81ED-4DB2-BD59-A6C34878D82A}">
                    <a16:rowId xmlns:a16="http://schemas.microsoft.com/office/drawing/2014/main" val="1767919650"/>
                  </a:ext>
                </a:extLst>
              </a:tr>
              <a:tr h="80821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PFOSA</a:t>
                      </a:r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0.28</a:t>
                      </a:r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0.2943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0.2071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0.2477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0.2558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0.2722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0.2591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0.274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0.2944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0.2621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0.2323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0.2797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0.2812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0.03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0.07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extLst>
                  <a:ext uri="{0D108BD9-81ED-4DB2-BD59-A6C34878D82A}">
                    <a16:rowId xmlns:a16="http://schemas.microsoft.com/office/drawing/2014/main" val="2389913197"/>
                  </a:ext>
                </a:extLst>
              </a:tr>
              <a:tr h="80821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PFPeA</a:t>
                      </a:r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0.53</a:t>
                      </a:r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0.5197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0.5177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0.5318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0.4851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0.5124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0.5336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0.5397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0.5596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0.5282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0.5379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0.5188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0.5156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0.02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0.05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extLst>
                  <a:ext uri="{0D108BD9-81ED-4DB2-BD59-A6C34878D82A}">
                    <a16:rowId xmlns:a16="http://schemas.microsoft.com/office/drawing/2014/main" val="400700787"/>
                  </a:ext>
                </a:extLst>
              </a:tr>
              <a:tr h="80821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PFPeS</a:t>
                      </a:r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0.25</a:t>
                      </a:r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0.3187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0.3015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0.2294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0.2379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0.2541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0.2346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0.2725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0.2498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0.3018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0.2523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0.2528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0.2857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0.03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0.08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extLst>
                  <a:ext uri="{0D108BD9-81ED-4DB2-BD59-A6C34878D82A}">
                    <a16:rowId xmlns:a16="http://schemas.microsoft.com/office/drawing/2014/main" val="107531259"/>
                  </a:ext>
                </a:extLst>
              </a:tr>
              <a:tr h="80821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PFTDA</a:t>
                      </a:r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0.30</a:t>
                      </a:r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0.2558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0.2445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0.2144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0.2632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0.2519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0.2855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0.3153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0.3078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0.3042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0.2542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0.2394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0.2742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0.03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0.08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extLst>
                  <a:ext uri="{0D108BD9-81ED-4DB2-BD59-A6C34878D82A}">
                    <a16:rowId xmlns:a16="http://schemas.microsoft.com/office/drawing/2014/main" val="3816162180"/>
                  </a:ext>
                </a:extLst>
              </a:tr>
              <a:tr h="80821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PFTrDA</a:t>
                      </a:r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0.26</a:t>
                      </a:r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0.2658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0.2708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0.2303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0.2448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0.3257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0.2801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0.2462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0.2674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0.3147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0.2731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0.3081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0.3411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0.03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0.09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extLst>
                  <a:ext uri="{0D108BD9-81ED-4DB2-BD59-A6C34878D82A}">
                    <a16:rowId xmlns:a16="http://schemas.microsoft.com/office/drawing/2014/main" val="2912940954"/>
                  </a:ext>
                </a:extLst>
              </a:tr>
              <a:tr h="80821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PFUnA</a:t>
                      </a:r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0.29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0.2569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0.2504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0.2495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0.2524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0.2639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0.2939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0.2639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0.2902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0.2471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0.1995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0.2852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0.2803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0.03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 dirty="0">
                          <a:effectLst/>
                        </a:rPr>
                        <a:t>0.07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extLst>
                  <a:ext uri="{0D108BD9-81ED-4DB2-BD59-A6C34878D82A}">
                    <a16:rowId xmlns:a16="http://schemas.microsoft.com/office/drawing/2014/main" val="30907443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820828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96986E-EAFD-A3B1-87BE-C8FDF0269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457200"/>
            <a:ext cx="8229600" cy="857250"/>
          </a:xfrm>
        </p:spPr>
        <p:txBody>
          <a:bodyPr/>
          <a:lstStyle/>
          <a:p>
            <a:r>
              <a:rPr lang="en-US" sz="2400" b="1" dirty="0"/>
              <a:t>Native PFAS 1633 in tap water </a:t>
            </a:r>
            <a:br>
              <a:rPr lang="en-US" sz="2400" b="1" dirty="0"/>
            </a:br>
            <a:r>
              <a:rPr lang="en-US" sz="2400" b="1" dirty="0"/>
              <a:t>from two locations</a:t>
            </a:r>
            <a:br>
              <a:rPr lang="en-US" dirty="0">
                <a:solidFill>
                  <a:schemeClr val="bg1"/>
                </a:solidFill>
              </a:rPr>
            </a:br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B697700-7D8F-C38F-C77F-BFDB04BA6FE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115052" y="1447800"/>
          <a:ext cx="5123939" cy="38948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9681">
                  <a:extLst>
                    <a:ext uri="{9D8B030D-6E8A-4147-A177-3AD203B41FA5}">
                      <a16:colId xmlns:a16="http://schemas.microsoft.com/office/drawing/2014/main" val="864124081"/>
                    </a:ext>
                  </a:extLst>
                </a:gridCol>
                <a:gridCol w="269681">
                  <a:extLst>
                    <a:ext uri="{9D8B030D-6E8A-4147-A177-3AD203B41FA5}">
                      <a16:colId xmlns:a16="http://schemas.microsoft.com/office/drawing/2014/main" val="1467940948"/>
                    </a:ext>
                  </a:extLst>
                </a:gridCol>
                <a:gridCol w="269681">
                  <a:extLst>
                    <a:ext uri="{9D8B030D-6E8A-4147-A177-3AD203B41FA5}">
                      <a16:colId xmlns:a16="http://schemas.microsoft.com/office/drawing/2014/main" val="352381506"/>
                    </a:ext>
                  </a:extLst>
                </a:gridCol>
                <a:gridCol w="269681">
                  <a:extLst>
                    <a:ext uri="{9D8B030D-6E8A-4147-A177-3AD203B41FA5}">
                      <a16:colId xmlns:a16="http://schemas.microsoft.com/office/drawing/2014/main" val="68069834"/>
                    </a:ext>
                  </a:extLst>
                </a:gridCol>
                <a:gridCol w="269681">
                  <a:extLst>
                    <a:ext uri="{9D8B030D-6E8A-4147-A177-3AD203B41FA5}">
                      <a16:colId xmlns:a16="http://schemas.microsoft.com/office/drawing/2014/main" val="4112881894"/>
                    </a:ext>
                  </a:extLst>
                </a:gridCol>
                <a:gridCol w="269681">
                  <a:extLst>
                    <a:ext uri="{9D8B030D-6E8A-4147-A177-3AD203B41FA5}">
                      <a16:colId xmlns:a16="http://schemas.microsoft.com/office/drawing/2014/main" val="2467967559"/>
                    </a:ext>
                  </a:extLst>
                </a:gridCol>
                <a:gridCol w="269681">
                  <a:extLst>
                    <a:ext uri="{9D8B030D-6E8A-4147-A177-3AD203B41FA5}">
                      <a16:colId xmlns:a16="http://schemas.microsoft.com/office/drawing/2014/main" val="3970905931"/>
                    </a:ext>
                  </a:extLst>
                </a:gridCol>
                <a:gridCol w="269681">
                  <a:extLst>
                    <a:ext uri="{9D8B030D-6E8A-4147-A177-3AD203B41FA5}">
                      <a16:colId xmlns:a16="http://schemas.microsoft.com/office/drawing/2014/main" val="66939885"/>
                    </a:ext>
                  </a:extLst>
                </a:gridCol>
                <a:gridCol w="269681">
                  <a:extLst>
                    <a:ext uri="{9D8B030D-6E8A-4147-A177-3AD203B41FA5}">
                      <a16:colId xmlns:a16="http://schemas.microsoft.com/office/drawing/2014/main" val="1200552021"/>
                    </a:ext>
                  </a:extLst>
                </a:gridCol>
                <a:gridCol w="269681">
                  <a:extLst>
                    <a:ext uri="{9D8B030D-6E8A-4147-A177-3AD203B41FA5}">
                      <a16:colId xmlns:a16="http://schemas.microsoft.com/office/drawing/2014/main" val="3567068292"/>
                    </a:ext>
                  </a:extLst>
                </a:gridCol>
                <a:gridCol w="269681">
                  <a:extLst>
                    <a:ext uri="{9D8B030D-6E8A-4147-A177-3AD203B41FA5}">
                      <a16:colId xmlns:a16="http://schemas.microsoft.com/office/drawing/2014/main" val="3499202684"/>
                    </a:ext>
                  </a:extLst>
                </a:gridCol>
                <a:gridCol w="269681">
                  <a:extLst>
                    <a:ext uri="{9D8B030D-6E8A-4147-A177-3AD203B41FA5}">
                      <a16:colId xmlns:a16="http://schemas.microsoft.com/office/drawing/2014/main" val="2134989869"/>
                    </a:ext>
                  </a:extLst>
                </a:gridCol>
                <a:gridCol w="269681">
                  <a:extLst>
                    <a:ext uri="{9D8B030D-6E8A-4147-A177-3AD203B41FA5}">
                      <a16:colId xmlns:a16="http://schemas.microsoft.com/office/drawing/2014/main" val="595891931"/>
                    </a:ext>
                  </a:extLst>
                </a:gridCol>
                <a:gridCol w="269681">
                  <a:extLst>
                    <a:ext uri="{9D8B030D-6E8A-4147-A177-3AD203B41FA5}">
                      <a16:colId xmlns:a16="http://schemas.microsoft.com/office/drawing/2014/main" val="138713928"/>
                    </a:ext>
                  </a:extLst>
                </a:gridCol>
                <a:gridCol w="269681">
                  <a:extLst>
                    <a:ext uri="{9D8B030D-6E8A-4147-A177-3AD203B41FA5}">
                      <a16:colId xmlns:a16="http://schemas.microsoft.com/office/drawing/2014/main" val="809197058"/>
                    </a:ext>
                  </a:extLst>
                </a:gridCol>
                <a:gridCol w="269681">
                  <a:extLst>
                    <a:ext uri="{9D8B030D-6E8A-4147-A177-3AD203B41FA5}">
                      <a16:colId xmlns:a16="http://schemas.microsoft.com/office/drawing/2014/main" val="1597464364"/>
                    </a:ext>
                  </a:extLst>
                </a:gridCol>
                <a:gridCol w="269681">
                  <a:extLst>
                    <a:ext uri="{9D8B030D-6E8A-4147-A177-3AD203B41FA5}">
                      <a16:colId xmlns:a16="http://schemas.microsoft.com/office/drawing/2014/main" val="1916756312"/>
                    </a:ext>
                  </a:extLst>
                </a:gridCol>
                <a:gridCol w="269681">
                  <a:extLst>
                    <a:ext uri="{9D8B030D-6E8A-4147-A177-3AD203B41FA5}">
                      <a16:colId xmlns:a16="http://schemas.microsoft.com/office/drawing/2014/main" val="1295526751"/>
                    </a:ext>
                  </a:extLst>
                </a:gridCol>
                <a:gridCol w="269681">
                  <a:extLst>
                    <a:ext uri="{9D8B030D-6E8A-4147-A177-3AD203B41FA5}">
                      <a16:colId xmlns:a16="http://schemas.microsoft.com/office/drawing/2014/main" val="3100428497"/>
                    </a:ext>
                  </a:extLst>
                </a:gridCol>
              </a:tblGrid>
              <a:tr h="159202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Compound Method</a:t>
                      </a:r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Tap Water location 1</a:t>
                      </a:r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Tap Water location 1</a:t>
                      </a:r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Tap Water location 1</a:t>
                      </a:r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Tap Water location 1</a:t>
                      </a:r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Tap Water location 1</a:t>
                      </a:r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Tap water location 2</a:t>
                      </a:r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Tap water location 2</a:t>
                      </a:r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Tap water location 2</a:t>
                      </a:r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7760398"/>
                  </a:ext>
                </a:extLst>
              </a:tr>
              <a:tr h="159202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Name</a:t>
                      </a:r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pt-BR" sz="500" u="none" strike="noStrike">
                          <a:effectLst/>
                        </a:rPr>
                        <a:t>Final Conc.-01 ng/L</a:t>
                      </a:r>
                      <a:endParaRPr lang="pt-BR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pt-BR" sz="500" u="none" strike="noStrike">
                          <a:effectLst/>
                        </a:rPr>
                        <a:t>Final Conc.-02 ng/L</a:t>
                      </a:r>
                      <a:endParaRPr lang="pt-BR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pt-BR" sz="500" u="none" strike="noStrike">
                          <a:effectLst/>
                        </a:rPr>
                        <a:t>Final Conc.-03 ng/L</a:t>
                      </a:r>
                      <a:endParaRPr lang="pt-BR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pt-BR" sz="500" u="none" strike="noStrike">
                          <a:effectLst/>
                        </a:rPr>
                        <a:t>Final Conc.-04 ng/L</a:t>
                      </a:r>
                      <a:endParaRPr lang="pt-BR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pt-BR" sz="500" u="none" strike="noStrike">
                          <a:effectLst/>
                        </a:rPr>
                        <a:t>Final Conc.-05 ng/L</a:t>
                      </a:r>
                      <a:endParaRPr lang="pt-BR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pt-BR" sz="500" u="none" strike="noStrike">
                          <a:effectLst/>
                        </a:rPr>
                        <a:t>Final Conc.-01 ng/L</a:t>
                      </a:r>
                      <a:endParaRPr lang="pt-BR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pt-BR" sz="500" u="none" strike="noStrike">
                          <a:effectLst/>
                        </a:rPr>
                        <a:t>Final Conc.-02 ng/L</a:t>
                      </a:r>
                      <a:endParaRPr lang="pt-BR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pt-BR" sz="500" u="none" strike="noStrike">
                          <a:effectLst/>
                        </a:rPr>
                        <a:t>Final Conc.-03 ng/L</a:t>
                      </a:r>
                      <a:endParaRPr lang="pt-BR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063289"/>
                  </a:ext>
                </a:extLst>
              </a:tr>
              <a:tr h="81657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11Cl-PF3OUdS</a:t>
                      </a:r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0.0000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0.0000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0.0000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0.0000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0.0000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0.0000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0.0000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0.0000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extLst>
                  <a:ext uri="{0D108BD9-81ED-4DB2-BD59-A6C34878D82A}">
                    <a16:rowId xmlns:a16="http://schemas.microsoft.com/office/drawing/2014/main" val="3275376314"/>
                  </a:ext>
                </a:extLst>
              </a:tr>
              <a:tr h="159202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3-3 FTCA</a:t>
                      </a:r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0.0000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0.0000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0.0000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0.0000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0.0000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0.0234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0.0000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0.0000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extLst>
                  <a:ext uri="{0D108BD9-81ED-4DB2-BD59-A6C34878D82A}">
                    <a16:rowId xmlns:a16="http://schemas.microsoft.com/office/drawing/2014/main" val="2984678303"/>
                  </a:ext>
                </a:extLst>
              </a:tr>
              <a:tr h="81657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4-2 FTS</a:t>
                      </a:r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0.0146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0.0446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0.0330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0.0268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0.0156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0.0908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0.1206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0.2044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extLst>
                  <a:ext uri="{0D108BD9-81ED-4DB2-BD59-A6C34878D82A}">
                    <a16:rowId xmlns:a16="http://schemas.microsoft.com/office/drawing/2014/main" val="1977420479"/>
                  </a:ext>
                </a:extLst>
              </a:tr>
              <a:tr h="159202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5-3 FTCA</a:t>
                      </a:r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0.0000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0.0000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0.0000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0.0000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0.0000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0.0000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0.0000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0.0000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extLst>
                  <a:ext uri="{0D108BD9-81ED-4DB2-BD59-A6C34878D82A}">
                    <a16:rowId xmlns:a16="http://schemas.microsoft.com/office/drawing/2014/main" val="3060608491"/>
                  </a:ext>
                </a:extLst>
              </a:tr>
              <a:tr h="81657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6-2 FTS</a:t>
                      </a:r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0.1434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0.1154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0.0282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0.0950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0.0798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24.7672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17.3236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86.8058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extLst>
                  <a:ext uri="{0D108BD9-81ED-4DB2-BD59-A6C34878D82A}">
                    <a16:rowId xmlns:a16="http://schemas.microsoft.com/office/drawing/2014/main" val="2942938773"/>
                  </a:ext>
                </a:extLst>
              </a:tr>
              <a:tr h="159202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7-3 FTCA</a:t>
                      </a:r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0.0000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0.0000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0.0000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0.0000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0.0000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0.0000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0.0000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0.0000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extLst>
                  <a:ext uri="{0D108BD9-81ED-4DB2-BD59-A6C34878D82A}">
                    <a16:rowId xmlns:a16="http://schemas.microsoft.com/office/drawing/2014/main" val="660051332"/>
                  </a:ext>
                </a:extLst>
              </a:tr>
              <a:tr h="81657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8-2 FTS</a:t>
                      </a:r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0.0000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0.0000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0.0000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0.0000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0.0202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0.0000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0.0000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0.0000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extLst>
                  <a:ext uri="{0D108BD9-81ED-4DB2-BD59-A6C34878D82A}">
                    <a16:rowId xmlns:a16="http://schemas.microsoft.com/office/drawing/2014/main" val="1347468907"/>
                  </a:ext>
                </a:extLst>
              </a:tr>
              <a:tr h="81657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9Cl-PF3ONS</a:t>
                      </a:r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0.0000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0.0000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0.0000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0.0000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0.0000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0.0000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0.0000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0.0000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extLst>
                  <a:ext uri="{0D108BD9-81ED-4DB2-BD59-A6C34878D82A}">
                    <a16:rowId xmlns:a16="http://schemas.microsoft.com/office/drawing/2014/main" val="2023313723"/>
                  </a:ext>
                </a:extLst>
              </a:tr>
              <a:tr h="81657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ADONA</a:t>
                      </a:r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0.0000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0.0000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0.0000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0.0000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0.0000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0.0000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0.0000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0.0000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extLst>
                  <a:ext uri="{0D108BD9-81ED-4DB2-BD59-A6C34878D82A}">
                    <a16:rowId xmlns:a16="http://schemas.microsoft.com/office/drawing/2014/main" val="943444946"/>
                  </a:ext>
                </a:extLst>
              </a:tr>
              <a:tr h="81657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EtFOSE</a:t>
                      </a:r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0.0882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0.2222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0.1464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0.0848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0.1984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0.1234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0.0928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0.0736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extLst>
                  <a:ext uri="{0D108BD9-81ED-4DB2-BD59-A6C34878D82A}">
                    <a16:rowId xmlns:a16="http://schemas.microsoft.com/office/drawing/2014/main" val="3615414620"/>
                  </a:ext>
                </a:extLst>
              </a:tr>
              <a:tr h="159202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HFPO-DA</a:t>
                      </a:r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0.0000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0.0000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0.0000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0.0000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0.0000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0.0000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 dirty="0">
                          <a:effectLst/>
                        </a:rPr>
                        <a:t>0.0000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0.0000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extLst>
                  <a:ext uri="{0D108BD9-81ED-4DB2-BD59-A6C34878D82A}">
                    <a16:rowId xmlns:a16="http://schemas.microsoft.com/office/drawing/2014/main" val="4207286527"/>
                  </a:ext>
                </a:extLst>
              </a:tr>
              <a:tr h="81657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MeFOSE</a:t>
                      </a:r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0.1272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0.1502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0.0666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0.1212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0.0862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0.0642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0.0994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0.0412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extLst>
                  <a:ext uri="{0D108BD9-81ED-4DB2-BD59-A6C34878D82A}">
                    <a16:rowId xmlns:a16="http://schemas.microsoft.com/office/drawing/2014/main" val="1328970940"/>
                  </a:ext>
                </a:extLst>
              </a:tr>
              <a:tr h="81657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N-EtFOSA</a:t>
                      </a:r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0.0000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0.0000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0.0000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0.0134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0.0000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0.0000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0.0000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0.0000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extLst>
                  <a:ext uri="{0D108BD9-81ED-4DB2-BD59-A6C34878D82A}">
                    <a16:rowId xmlns:a16="http://schemas.microsoft.com/office/drawing/2014/main" val="3907928158"/>
                  </a:ext>
                </a:extLst>
              </a:tr>
              <a:tr h="81657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N-EtFOSAA</a:t>
                      </a:r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0.0000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0.0000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0.0000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0.0000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0.0000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0.0236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0.0152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0.0000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extLst>
                  <a:ext uri="{0D108BD9-81ED-4DB2-BD59-A6C34878D82A}">
                    <a16:rowId xmlns:a16="http://schemas.microsoft.com/office/drawing/2014/main" val="2114035347"/>
                  </a:ext>
                </a:extLst>
              </a:tr>
              <a:tr h="81657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NFDHA</a:t>
                      </a:r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0.0070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0.0192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0.0152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0.0182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0.0078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0.0072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0.0234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0.0196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extLst>
                  <a:ext uri="{0D108BD9-81ED-4DB2-BD59-A6C34878D82A}">
                    <a16:rowId xmlns:a16="http://schemas.microsoft.com/office/drawing/2014/main" val="1638058815"/>
                  </a:ext>
                </a:extLst>
              </a:tr>
              <a:tr h="81657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N-MeFOSA</a:t>
                      </a:r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0.0294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0.0036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0.0094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0.0000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0.0356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0.0000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0.0090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0.0154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extLst>
                  <a:ext uri="{0D108BD9-81ED-4DB2-BD59-A6C34878D82A}">
                    <a16:rowId xmlns:a16="http://schemas.microsoft.com/office/drawing/2014/main" val="1422507126"/>
                  </a:ext>
                </a:extLst>
              </a:tr>
              <a:tr h="81657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N-MeFOSAA</a:t>
                      </a:r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0.0000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0.0000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0.0000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0.0064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0.0116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0.0000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0.0000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0.0000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extLst>
                  <a:ext uri="{0D108BD9-81ED-4DB2-BD59-A6C34878D82A}">
                    <a16:rowId xmlns:a16="http://schemas.microsoft.com/office/drawing/2014/main" val="3538336145"/>
                  </a:ext>
                </a:extLst>
              </a:tr>
              <a:tr h="81657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PFBA</a:t>
                      </a:r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1.5770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1.3316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1.3872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1.4132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1.4016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1.1606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1.3030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1.4006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extLst>
                  <a:ext uri="{0D108BD9-81ED-4DB2-BD59-A6C34878D82A}">
                    <a16:rowId xmlns:a16="http://schemas.microsoft.com/office/drawing/2014/main" val="2157165136"/>
                  </a:ext>
                </a:extLst>
              </a:tr>
              <a:tr h="81657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PFBS</a:t>
                      </a:r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1.6218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1.2796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1.2782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1.4984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1.4660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1.4100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1.1902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1.4956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extLst>
                  <a:ext uri="{0D108BD9-81ED-4DB2-BD59-A6C34878D82A}">
                    <a16:rowId xmlns:a16="http://schemas.microsoft.com/office/drawing/2014/main" val="3803343543"/>
                  </a:ext>
                </a:extLst>
              </a:tr>
              <a:tr h="81657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PFDA</a:t>
                      </a:r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0.0718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0.0974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0.0890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0.0626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0.0706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0.0000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0.0000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0.0000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extLst>
                  <a:ext uri="{0D108BD9-81ED-4DB2-BD59-A6C34878D82A}">
                    <a16:rowId xmlns:a16="http://schemas.microsoft.com/office/drawing/2014/main" val="1499395585"/>
                  </a:ext>
                </a:extLst>
              </a:tr>
              <a:tr h="81657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PFDoA</a:t>
                      </a:r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0.0000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0.0000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0.0000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0.0000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0.0000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0.0000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0.0000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0.0000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extLst>
                  <a:ext uri="{0D108BD9-81ED-4DB2-BD59-A6C34878D82A}">
                    <a16:rowId xmlns:a16="http://schemas.microsoft.com/office/drawing/2014/main" val="3658472619"/>
                  </a:ext>
                </a:extLst>
              </a:tr>
              <a:tr h="81657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PFDoS</a:t>
                      </a:r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0.0000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0.0000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0.0000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0.0000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0.0000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0.0000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0.0000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0.0000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extLst>
                  <a:ext uri="{0D108BD9-81ED-4DB2-BD59-A6C34878D82A}">
                    <a16:rowId xmlns:a16="http://schemas.microsoft.com/office/drawing/2014/main" val="1423130176"/>
                  </a:ext>
                </a:extLst>
              </a:tr>
              <a:tr h="81657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PFDS</a:t>
                      </a:r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0.0000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0.0000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0.0000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0.0000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0.0000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0.0000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0.0000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0.0000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extLst>
                  <a:ext uri="{0D108BD9-81ED-4DB2-BD59-A6C34878D82A}">
                    <a16:rowId xmlns:a16="http://schemas.microsoft.com/office/drawing/2014/main" val="387934540"/>
                  </a:ext>
                </a:extLst>
              </a:tr>
              <a:tr h="81657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PFEESA</a:t>
                      </a:r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0.0000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0.0000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0.0000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0.0000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0.0000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0.0000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0.0000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0.0000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extLst>
                  <a:ext uri="{0D108BD9-81ED-4DB2-BD59-A6C34878D82A}">
                    <a16:rowId xmlns:a16="http://schemas.microsoft.com/office/drawing/2014/main" val="1089333627"/>
                  </a:ext>
                </a:extLst>
              </a:tr>
              <a:tr h="81657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PFHpA</a:t>
                      </a:r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1.0702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0.9342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0.9920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0.9988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0.8530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0.8032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0.8514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0.8058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extLst>
                  <a:ext uri="{0D108BD9-81ED-4DB2-BD59-A6C34878D82A}">
                    <a16:rowId xmlns:a16="http://schemas.microsoft.com/office/drawing/2014/main" val="3556670060"/>
                  </a:ext>
                </a:extLst>
              </a:tr>
              <a:tr h="81657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PFHpS</a:t>
                      </a:r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0.0212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0.0272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0.0342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0.0116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0.0000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0.0292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0.0414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0.0332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extLst>
                  <a:ext uri="{0D108BD9-81ED-4DB2-BD59-A6C34878D82A}">
                    <a16:rowId xmlns:a16="http://schemas.microsoft.com/office/drawing/2014/main" val="894928310"/>
                  </a:ext>
                </a:extLst>
              </a:tr>
              <a:tr h="81657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PFHxA</a:t>
                      </a:r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1.8204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1.7654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1.7784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1.8550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1.7464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1.0906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1.2070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1.2286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extLst>
                  <a:ext uri="{0D108BD9-81ED-4DB2-BD59-A6C34878D82A}">
                    <a16:rowId xmlns:a16="http://schemas.microsoft.com/office/drawing/2014/main" val="442917332"/>
                  </a:ext>
                </a:extLst>
              </a:tr>
              <a:tr h="81657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PFHxS</a:t>
                      </a:r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0.7156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0.6920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0.6024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0.9908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0.8098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1.1624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1.2360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1.0748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extLst>
                  <a:ext uri="{0D108BD9-81ED-4DB2-BD59-A6C34878D82A}">
                    <a16:rowId xmlns:a16="http://schemas.microsoft.com/office/drawing/2014/main" val="3616861202"/>
                  </a:ext>
                </a:extLst>
              </a:tr>
              <a:tr h="81657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PFMBA</a:t>
                      </a:r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0.0054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0.0022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0.0064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0.0056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0.0000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0.0022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0.0036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0.0040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extLst>
                  <a:ext uri="{0D108BD9-81ED-4DB2-BD59-A6C34878D82A}">
                    <a16:rowId xmlns:a16="http://schemas.microsoft.com/office/drawing/2014/main" val="2160923279"/>
                  </a:ext>
                </a:extLst>
              </a:tr>
              <a:tr h="81657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PFMPA</a:t>
                      </a:r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0.0014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0.0058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0.0046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0.0052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0.0010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0.0038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0.0044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0.0060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extLst>
                  <a:ext uri="{0D108BD9-81ED-4DB2-BD59-A6C34878D82A}">
                    <a16:rowId xmlns:a16="http://schemas.microsoft.com/office/drawing/2014/main" val="3503060517"/>
                  </a:ext>
                </a:extLst>
              </a:tr>
              <a:tr h="81657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PFNA</a:t>
                      </a:r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0.4840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0.2624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0.2900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0.3934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0.4108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0.2682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0.2684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0.0964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extLst>
                  <a:ext uri="{0D108BD9-81ED-4DB2-BD59-A6C34878D82A}">
                    <a16:rowId xmlns:a16="http://schemas.microsoft.com/office/drawing/2014/main" val="2311601281"/>
                  </a:ext>
                </a:extLst>
              </a:tr>
              <a:tr h="81657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PFNS</a:t>
                      </a:r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0.0000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0.0000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0.0000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0.0000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0.0000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0.0000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0.0000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0.0000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extLst>
                  <a:ext uri="{0D108BD9-81ED-4DB2-BD59-A6C34878D82A}">
                    <a16:rowId xmlns:a16="http://schemas.microsoft.com/office/drawing/2014/main" val="2908523392"/>
                  </a:ext>
                </a:extLst>
              </a:tr>
              <a:tr h="81657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PFOA</a:t>
                      </a:r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2.1128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1.7522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1.7848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1.6276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1.8030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1.5536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1.9654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1.8556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extLst>
                  <a:ext uri="{0D108BD9-81ED-4DB2-BD59-A6C34878D82A}">
                    <a16:rowId xmlns:a16="http://schemas.microsoft.com/office/drawing/2014/main" val="3517719326"/>
                  </a:ext>
                </a:extLst>
              </a:tr>
              <a:tr h="81657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PFOS</a:t>
                      </a:r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0.9254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0.8520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0.8944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0.8462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1.0024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0.9536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0.9838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1.2636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extLst>
                  <a:ext uri="{0D108BD9-81ED-4DB2-BD59-A6C34878D82A}">
                    <a16:rowId xmlns:a16="http://schemas.microsoft.com/office/drawing/2014/main" val="3353179240"/>
                  </a:ext>
                </a:extLst>
              </a:tr>
              <a:tr h="81657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PFOSA</a:t>
                      </a:r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0.0348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0.0130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0.0268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0.0188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0.0030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0.0256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0.0304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0.0560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extLst>
                  <a:ext uri="{0D108BD9-81ED-4DB2-BD59-A6C34878D82A}">
                    <a16:rowId xmlns:a16="http://schemas.microsoft.com/office/drawing/2014/main" val="4144634498"/>
                  </a:ext>
                </a:extLst>
              </a:tr>
              <a:tr h="81657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PFPeA</a:t>
                      </a:r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1.9106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1.6546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1.7258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1.7332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1.6934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1.3638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1.3744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1.4148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extLst>
                  <a:ext uri="{0D108BD9-81ED-4DB2-BD59-A6C34878D82A}">
                    <a16:rowId xmlns:a16="http://schemas.microsoft.com/office/drawing/2014/main" val="1789985164"/>
                  </a:ext>
                </a:extLst>
              </a:tr>
              <a:tr h="81657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PFPeS</a:t>
                      </a:r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0.1314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0.1322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0.0982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0.1312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0.1380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0.3302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0.1154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0.3052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extLst>
                  <a:ext uri="{0D108BD9-81ED-4DB2-BD59-A6C34878D82A}">
                    <a16:rowId xmlns:a16="http://schemas.microsoft.com/office/drawing/2014/main" val="3659976344"/>
                  </a:ext>
                </a:extLst>
              </a:tr>
              <a:tr h="81657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PFTDA</a:t>
                      </a:r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0.0000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0.0000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0.0000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0.0000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0.0000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0.0000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0.0000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0.0000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extLst>
                  <a:ext uri="{0D108BD9-81ED-4DB2-BD59-A6C34878D82A}">
                    <a16:rowId xmlns:a16="http://schemas.microsoft.com/office/drawing/2014/main" val="3314300554"/>
                  </a:ext>
                </a:extLst>
              </a:tr>
              <a:tr h="81657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PFTrDA</a:t>
                      </a:r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0.0000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0.0000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0.0000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0.0000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0.0000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0.0000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0.0000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0.0000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extLst>
                  <a:ext uri="{0D108BD9-81ED-4DB2-BD59-A6C34878D82A}">
                    <a16:rowId xmlns:a16="http://schemas.microsoft.com/office/drawing/2014/main" val="3804933372"/>
                  </a:ext>
                </a:extLst>
              </a:tr>
              <a:tr h="81657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PFUnA</a:t>
                      </a:r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0.0416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0.0584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0.0396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0.0244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0.0352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0.0000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0.0000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0.0000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 dirty="0">
                          <a:effectLst/>
                        </a:rPr>
                        <a:t> 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extLst>
                  <a:ext uri="{0D108BD9-81ED-4DB2-BD59-A6C34878D82A}">
                    <a16:rowId xmlns:a16="http://schemas.microsoft.com/office/drawing/2014/main" val="4880517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526031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33B801-D070-F668-3B80-277D8F917B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533400"/>
            <a:ext cx="8229600" cy="857250"/>
          </a:xfrm>
        </p:spPr>
        <p:txBody>
          <a:bodyPr/>
          <a:lstStyle/>
          <a:p>
            <a:r>
              <a:rPr lang="en-US" sz="2400" b="1" dirty="0"/>
              <a:t>Native PFAS 1633 in River Water</a:t>
            </a:r>
            <a:br>
              <a:rPr lang="en-US" dirty="0">
                <a:solidFill>
                  <a:schemeClr val="bg1"/>
                </a:solidFill>
              </a:rPr>
            </a:br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977B55D-B86A-9C8D-A72B-FF35E56F7D5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133601" y="1447800"/>
          <a:ext cx="5257800" cy="388621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84200">
                  <a:extLst>
                    <a:ext uri="{9D8B030D-6E8A-4147-A177-3AD203B41FA5}">
                      <a16:colId xmlns:a16="http://schemas.microsoft.com/office/drawing/2014/main" val="3643090499"/>
                    </a:ext>
                  </a:extLst>
                </a:gridCol>
                <a:gridCol w="584200">
                  <a:extLst>
                    <a:ext uri="{9D8B030D-6E8A-4147-A177-3AD203B41FA5}">
                      <a16:colId xmlns:a16="http://schemas.microsoft.com/office/drawing/2014/main" val="3771688748"/>
                    </a:ext>
                  </a:extLst>
                </a:gridCol>
                <a:gridCol w="584200">
                  <a:extLst>
                    <a:ext uri="{9D8B030D-6E8A-4147-A177-3AD203B41FA5}">
                      <a16:colId xmlns:a16="http://schemas.microsoft.com/office/drawing/2014/main" val="2406574884"/>
                    </a:ext>
                  </a:extLst>
                </a:gridCol>
                <a:gridCol w="584200">
                  <a:extLst>
                    <a:ext uri="{9D8B030D-6E8A-4147-A177-3AD203B41FA5}">
                      <a16:colId xmlns:a16="http://schemas.microsoft.com/office/drawing/2014/main" val="206735072"/>
                    </a:ext>
                  </a:extLst>
                </a:gridCol>
                <a:gridCol w="584200">
                  <a:extLst>
                    <a:ext uri="{9D8B030D-6E8A-4147-A177-3AD203B41FA5}">
                      <a16:colId xmlns:a16="http://schemas.microsoft.com/office/drawing/2014/main" val="4196030711"/>
                    </a:ext>
                  </a:extLst>
                </a:gridCol>
                <a:gridCol w="584200">
                  <a:extLst>
                    <a:ext uri="{9D8B030D-6E8A-4147-A177-3AD203B41FA5}">
                      <a16:colId xmlns:a16="http://schemas.microsoft.com/office/drawing/2014/main" val="2751998537"/>
                    </a:ext>
                  </a:extLst>
                </a:gridCol>
                <a:gridCol w="584200">
                  <a:extLst>
                    <a:ext uri="{9D8B030D-6E8A-4147-A177-3AD203B41FA5}">
                      <a16:colId xmlns:a16="http://schemas.microsoft.com/office/drawing/2014/main" val="1689041053"/>
                    </a:ext>
                  </a:extLst>
                </a:gridCol>
                <a:gridCol w="584200">
                  <a:extLst>
                    <a:ext uri="{9D8B030D-6E8A-4147-A177-3AD203B41FA5}">
                      <a16:colId xmlns:a16="http://schemas.microsoft.com/office/drawing/2014/main" val="3883172409"/>
                    </a:ext>
                  </a:extLst>
                </a:gridCol>
                <a:gridCol w="584200">
                  <a:extLst>
                    <a:ext uri="{9D8B030D-6E8A-4147-A177-3AD203B41FA5}">
                      <a16:colId xmlns:a16="http://schemas.microsoft.com/office/drawing/2014/main" val="4184708073"/>
                    </a:ext>
                  </a:extLst>
                </a:gridCol>
              </a:tblGrid>
              <a:tr h="92529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Compound Method</a:t>
                      </a:r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River Water</a:t>
                      </a:r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River Water</a:t>
                      </a:r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River Water</a:t>
                      </a:r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0026230"/>
                  </a:ext>
                </a:extLst>
              </a:tr>
              <a:tr h="92529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Name</a:t>
                      </a:r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Final Conc. ng/L</a:t>
                      </a:r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Final Conc. ng/L</a:t>
                      </a:r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Final Conc. ng/L</a:t>
                      </a:r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9390046"/>
                  </a:ext>
                </a:extLst>
              </a:tr>
              <a:tr h="92529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11Cl-PF3OUdS</a:t>
                      </a:r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0.0000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0.0000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0.0000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extLst>
                  <a:ext uri="{0D108BD9-81ED-4DB2-BD59-A6C34878D82A}">
                    <a16:rowId xmlns:a16="http://schemas.microsoft.com/office/drawing/2014/main" val="2740874629"/>
                  </a:ext>
                </a:extLst>
              </a:tr>
              <a:tr h="92529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3-3 FTCA</a:t>
                      </a:r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0.0000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0.0000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0.0000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extLst>
                  <a:ext uri="{0D108BD9-81ED-4DB2-BD59-A6C34878D82A}">
                    <a16:rowId xmlns:a16="http://schemas.microsoft.com/office/drawing/2014/main" val="3351753631"/>
                  </a:ext>
                </a:extLst>
              </a:tr>
              <a:tr h="92529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4-2 FTS</a:t>
                      </a:r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0.1414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0.5982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0.1840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extLst>
                  <a:ext uri="{0D108BD9-81ED-4DB2-BD59-A6C34878D82A}">
                    <a16:rowId xmlns:a16="http://schemas.microsoft.com/office/drawing/2014/main" val="1723516733"/>
                  </a:ext>
                </a:extLst>
              </a:tr>
              <a:tr h="92529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5-3 FTCA</a:t>
                      </a:r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0.0000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0.0000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0.0000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extLst>
                  <a:ext uri="{0D108BD9-81ED-4DB2-BD59-A6C34878D82A}">
                    <a16:rowId xmlns:a16="http://schemas.microsoft.com/office/drawing/2014/main" val="2932866447"/>
                  </a:ext>
                </a:extLst>
              </a:tr>
              <a:tr h="92529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6-2 FTS</a:t>
                      </a:r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49.0880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143.2002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54.1156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extLst>
                  <a:ext uri="{0D108BD9-81ED-4DB2-BD59-A6C34878D82A}">
                    <a16:rowId xmlns:a16="http://schemas.microsoft.com/office/drawing/2014/main" val="4238068676"/>
                  </a:ext>
                </a:extLst>
              </a:tr>
              <a:tr h="92529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7-3 FTCA</a:t>
                      </a:r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0.0000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0.0000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0.0000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extLst>
                  <a:ext uri="{0D108BD9-81ED-4DB2-BD59-A6C34878D82A}">
                    <a16:rowId xmlns:a16="http://schemas.microsoft.com/office/drawing/2014/main" val="2152380068"/>
                  </a:ext>
                </a:extLst>
              </a:tr>
              <a:tr h="92529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8-2 FTS</a:t>
                      </a:r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0.0000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0.0000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0.0000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extLst>
                  <a:ext uri="{0D108BD9-81ED-4DB2-BD59-A6C34878D82A}">
                    <a16:rowId xmlns:a16="http://schemas.microsoft.com/office/drawing/2014/main" val="1224464024"/>
                  </a:ext>
                </a:extLst>
              </a:tr>
              <a:tr h="92529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9Cl-PF3ONS</a:t>
                      </a:r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0.0000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0.0000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0.0000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extLst>
                  <a:ext uri="{0D108BD9-81ED-4DB2-BD59-A6C34878D82A}">
                    <a16:rowId xmlns:a16="http://schemas.microsoft.com/office/drawing/2014/main" val="3278763726"/>
                  </a:ext>
                </a:extLst>
              </a:tr>
              <a:tr h="92529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ADONA</a:t>
                      </a:r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0.0000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0.0000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0.0000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extLst>
                  <a:ext uri="{0D108BD9-81ED-4DB2-BD59-A6C34878D82A}">
                    <a16:rowId xmlns:a16="http://schemas.microsoft.com/office/drawing/2014/main" val="63404915"/>
                  </a:ext>
                </a:extLst>
              </a:tr>
              <a:tr h="92529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EtFOSE</a:t>
                      </a:r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0.0484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0.0254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0.0000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extLst>
                  <a:ext uri="{0D108BD9-81ED-4DB2-BD59-A6C34878D82A}">
                    <a16:rowId xmlns:a16="http://schemas.microsoft.com/office/drawing/2014/main" val="1679339868"/>
                  </a:ext>
                </a:extLst>
              </a:tr>
              <a:tr h="92529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HFPO-DA</a:t>
                      </a:r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0.0000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0.0000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0.0000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extLst>
                  <a:ext uri="{0D108BD9-81ED-4DB2-BD59-A6C34878D82A}">
                    <a16:rowId xmlns:a16="http://schemas.microsoft.com/office/drawing/2014/main" val="1396241081"/>
                  </a:ext>
                </a:extLst>
              </a:tr>
              <a:tr h="92529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MeFOSE</a:t>
                      </a:r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0.0368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0.0388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0.0358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extLst>
                  <a:ext uri="{0D108BD9-81ED-4DB2-BD59-A6C34878D82A}">
                    <a16:rowId xmlns:a16="http://schemas.microsoft.com/office/drawing/2014/main" val="3017050668"/>
                  </a:ext>
                </a:extLst>
              </a:tr>
              <a:tr h="92529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N-EtFOSA</a:t>
                      </a:r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0.0000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0.0000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0.0000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extLst>
                  <a:ext uri="{0D108BD9-81ED-4DB2-BD59-A6C34878D82A}">
                    <a16:rowId xmlns:a16="http://schemas.microsoft.com/office/drawing/2014/main" val="1648936209"/>
                  </a:ext>
                </a:extLst>
              </a:tr>
              <a:tr h="92529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N-EtFOSAA</a:t>
                      </a:r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0.1178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0.0052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0.1104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extLst>
                  <a:ext uri="{0D108BD9-81ED-4DB2-BD59-A6C34878D82A}">
                    <a16:rowId xmlns:a16="http://schemas.microsoft.com/office/drawing/2014/main" val="2095328903"/>
                  </a:ext>
                </a:extLst>
              </a:tr>
              <a:tr h="92529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NFDHA</a:t>
                      </a:r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0.0046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0.0194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0.0124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extLst>
                  <a:ext uri="{0D108BD9-81ED-4DB2-BD59-A6C34878D82A}">
                    <a16:rowId xmlns:a16="http://schemas.microsoft.com/office/drawing/2014/main" val="923868978"/>
                  </a:ext>
                </a:extLst>
              </a:tr>
              <a:tr h="92529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N-MeFOSA</a:t>
                      </a:r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0.0116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0.0000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0.0030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extLst>
                  <a:ext uri="{0D108BD9-81ED-4DB2-BD59-A6C34878D82A}">
                    <a16:rowId xmlns:a16="http://schemas.microsoft.com/office/drawing/2014/main" val="1782933167"/>
                  </a:ext>
                </a:extLst>
              </a:tr>
              <a:tr h="92529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N-MeFOSAA</a:t>
                      </a:r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0.0752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0.0482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0.0472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extLst>
                  <a:ext uri="{0D108BD9-81ED-4DB2-BD59-A6C34878D82A}">
                    <a16:rowId xmlns:a16="http://schemas.microsoft.com/office/drawing/2014/main" val="4084234261"/>
                  </a:ext>
                </a:extLst>
              </a:tr>
              <a:tr h="92529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PFBA</a:t>
                      </a:r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1.2922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1.3166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1.5178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extLst>
                  <a:ext uri="{0D108BD9-81ED-4DB2-BD59-A6C34878D82A}">
                    <a16:rowId xmlns:a16="http://schemas.microsoft.com/office/drawing/2014/main" val="1464640025"/>
                  </a:ext>
                </a:extLst>
              </a:tr>
              <a:tr h="92529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PFBS</a:t>
                      </a:r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2.4348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2.3022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3.0300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extLst>
                  <a:ext uri="{0D108BD9-81ED-4DB2-BD59-A6C34878D82A}">
                    <a16:rowId xmlns:a16="http://schemas.microsoft.com/office/drawing/2014/main" val="797442132"/>
                  </a:ext>
                </a:extLst>
              </a:tr>
              <a:tr h="92529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PFDA</a:t>
                      </a:r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0.2762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0.0490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0.2702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extLst>
                  <a:ext uri="{0D108BD9-81ED-4DB2-BD59-A6C34878D82A}">
                    <a16:rowId xmlns:a16="http://schemas.microsoft.com/office/drawing/2014/main" val="4237763182"/>
                  </a:ext>
                </a:extLst>
              </a:tr>
              <a:tr h="92529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PFDoA</a:t>
                      </a:r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0.0000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0.0000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0.0000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extLst>
                  <a:ext uri="{0D108BD9-81ED-4DB2-BD59-A6C34878D82A}">
                    <a16:rowId xmlns:a16="http://schemas.microsoft.com/office/drawing/2014/main" val="3045582813"/>
                  </a:ext>
                </a:extLst>
              </a:tr>
              <a:tr h="92529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PFDoS</a:t>
                      </a:r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0.0000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0.0000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0.0000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extLst>
                  <a:ext uri="{0D108BD9-81ED-4DB2-BD59-A6C34878D82A}">
                    <a16:rowId xmlns:a16="http://schemas.microsoft.com/office/drawing/2014/main" val="2671700207"/>
                  </a:ext>
                </a:extLst>
              </a:tr>
              <a:tr h="92529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PFDS</a:t>
                      </a:r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0.0000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0.0000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0.0000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extLst>
                  <a:ext uri="{0D108BD9-81ED-4DB2-BD59-A6C34878D82A}">
                    <a16:rowId xmlns:a16="http://schemas.microsoft.com/office/drawing/2014/main" val="1286955047"/>
                  </a:ext>
                </a:extLst>
              </a:tr>
              <a:tr h="92529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PFEESA</a:t>
                      </a:r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0.0000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0.0000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0.0000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extLst>
                  <a:ext uri="{0D108BD9-81ED-4DB2-BD59-A6C34878D82A}">
                    <a16:rowId xmlns:a16="http://schemas.microsoft.com/office/drawing/2014/main" val="1539371720"/>
                  </a:ext>
                </a:extLst>
              </a:tr>
              <a:tr h="92529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PFHpA</a:t>
                      </a:r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1.0380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1.2252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1.2282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extLst>
                  <a:ext uri="{0D108BD9-81ED-4DB2-BD59-A6C34878D82A}">
                    <a16:rowId xmlns:a16="http://schemas.microsoft.com/office/drawing/2014/main" val="1980266642"/>
                  </a:ext>
                </a:extLst>
              </a:tr>
              <a:tr h="92529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PFHpS</a:t>
                      </a:r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0.0738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0.0352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0.0638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extLst>
                  <a:ext uri="{0D108BD9-81ED-4DB2-BD59-A6C34878D82A}">
                    <a16:rowId xmlns:a16="http://schemas.microsoft.com/office/drawing/2014/main" val="1828502137"/>
                  </a:ext>
                </a:extLst>
              </a:tr>
              <a:tr h="92529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PFHxA</a:t>
                      </a:r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1.9908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2.1192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2.4204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extLst>
                  <a:ext uri="{0D108BD9-81ED-4DB2-BD59-A6C34878D82A}">
                    <a16:rowId xmlns:a16="http://schemas.microsoft.com/office/drawing/2014/main" val="3843334683"/>
                  </a:ext>
                </a:extLst>
              </a:tr>
              <a:tr h="92529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PFHxS</a:t>
                      </a:r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1.6712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1.6714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2.2346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extLst>
                  <a:ext uri="{0D108BD9-81ED-4DB2-BD59-A6C34878D82A}">
                    <a16:rowId xmlns:a16="http://schemas.microsoft.com/office/drawing/2014/main" val="2467841567"/>
                  </a:ext>
                </a:extLst>
              </a:tr>
              <a:tr h="92529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PFMBA</a:t>
                      </a:r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0.0000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0.0000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0.0000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extLst>
                  <a:ext uri="{0D108BD9-81ED-4DB2-BD59-A6C34878D82A}">
                    <a16:rowId xmlns:a16="http://schemas.microsoft.com/office/drawing/2014/main" val="2766388389"/>
                  </a:ext>
                </a:extLst>
              </a:tr>
              <a:tr h="92529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PFMPA</a:t>
                      </a:r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0.0000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0.0000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0.0048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extLst>
                  <a:ext uri="{0D108BD9-81ED-4DB2-BD59-A6C34878D82A}">
                    <a16:rowId xmlns:a16="http://schemas.microsoft.com/office/drawing/2014/main" val="3271391677"/>
                  </a:ext>
                </a:extLst>
              </a:tr>
              <a:tr h="92529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PFNA</a:t>
                      </a:r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0.3328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0.3946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0.4566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extLst>
                  <a:ext uri="{0D108BD9-81ED-4DB2-BD59-A6C34878D82A}">
                    <a16:rowId xmlns:a16="http://schemas.microsoft.com/office/drawing/2014/main" val="20017942"/>
                  </a:ext>
                </a:extLst>
              </a:tr>
              <a:tr h="92529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PFNS</a:t>
                      </a:r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0.0000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0.0000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0.0000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extLst>
                  <a:ext uri="{0D108BD9-81ED-4DB2-BD59-A6C34878D82A}">
                    <a16:rowId xmlns:a16="http://schemas.microsoft.com/office/drawing/2014/main" val="838593305"/>
                  </a:ext>
                </a:extLst>
              </a:tr>
              <a:tr h="92529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PFOA</a:t>
                      </a:r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2.8638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2.7774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3.2582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extLst>
                  <a:ext uri="{0D108BD9-81ED-4DB2-BD59-A6C34878D82A}">
                    <a16:rowId xmlns:a16="http://schemas.microsoft.com/office/drawing/2014/main" val="3897651202"/>
                  </a:ext>
                </a:extLst>
              </a:tr>
              <a:tr h="92529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PFOS</a:t>
                      </a:r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6.0952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3.3096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8.5638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extLst>
                  <a:ext uri="{0D108BD9-81ED-4DB2-BD59-A6C34878D82A}">
                    <a16:rowId xmlns:a16="http://schemas.microsoft.com/office/drawing/2014/main" val="2774373829"/>
                  </a:ext>
                </a:extLst>
              </a:tr>
              <a:tr h="92529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PFOSA</a:t>
                      </a:r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0.0226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0.0262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0.0490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extLst>
                  <a:ext uri="{0D108BD9-81ED-4DB2-BD59-A6C34878D82A}">
                    <a16:rowId xmlns:a16="http://schemas.microsoft.com/office/drawing/2014/main" val="2072823935"/>
                  </a:ext>
                </a:extLst>
              </a:tr>
              <a:tr h="92529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PFPeA</a:t>
                      </a:r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1.8224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1.9592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2.1968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extLst>
                  <a:ext uri="{0D108BD9-81ED-4DB2-BD59-A6C34878D82A}">
                    <a16:rowId xmlns:a16="http://schemas.microsoft.com/office/drawing/2014/main" val="817646444"/>
                  </a:ext>
                </a:extLst>
              </a:tr>
              <a:tr h="92529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PFPeS</a:t>
                      </a:r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0.2370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0.1780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0.2588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extLst>
                  <a:ext uri="{0D108BD9-81ED-4DB2-BD59-A6C34878D82A}">
                    <a16:rowId xmlns:a16="http://schemas.microsoft.com/office/drawing/2014/main" val="1706014941"/>
                  </a:ext>
                </a:extLst>
              </a:tr>
              <a:tr h="92529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PFTDA</a:t>
                      </a:r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0.0000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0.0000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0.0000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extLst>
                  <a:ext uri="{0D108BD9-81ED-4DB2-BD59-A6C34878D82A}">
                    <a16:rowId xmlns:a16="http://schemas.microsoft.com/office/drawing/2014/main" val="2874627775"/>
                  </a:ext>
                </a:extLst>
              </a:tr>
              <a:tr h="92529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PFTrDA</a:t>
                      </a:r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0.0000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0.0000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0.0000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extLst>
                  <a:ext uri="{0D108BD9-81ED-4DB2-BD59-A6C34878D82A}">
                    <a16:rowId xmlns:a16="http://schemas.microsoft.com/office/drawing/2014/main" val="4282767403"/>
                  </a:ext>
                </a:extLst>
              </a:tr>
              <a:tr h="92529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PFUnA</a:t>
                      </a:r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0.0402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0.0278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0.0496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 dirty="0">
                          <a:effectLst/>
                        </a:rPr>
                        <a:t> 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1" marR="4041" marT="4041" marB="0" anchor="b"/>
                </a:tc>
                <a:extLst>
                  <a:ext uri="{0D108BD9-81ED-4DB2-BD59-A6C34878D82A}">
                    <a16:rowId xmlns:a16="http://schemas.microsoft.com/office/drawing/2014/main" val="12401704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35695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1658541" y="27160"/>
            <a:ext cx="7766116" cy="129256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>
                <a:solidFill>
                  <a:schemeClr val="bg1"/>
                </a:solidFill>
              </a:rPr>
              <a:t>Semi-Automated Solid Phase Extraction PFAS/PFOS front end for LC/MS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698575" y="4445042"/>
            <a:ext cx="185820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>
                <a:solidFill>
                  <a:srgbClr val="FF0000"/>
                </a:solidFill>
              </a:rPr>
              <a:t>EZPFC / </a:t>
            </a:r>
            <a:r>
              <a:rPr lang="en-US" sz="1050" b="1" dirty="0" err="1">
                <a:solidFill>
                  <a:srgbClr val="FF0000"/>
                </a:solidFill>
              </a:rPr>
              <a:t>SuperVap</a:t>
            </a:r>
            <a:r>
              <a:rPr lang="en-US" sz="1050" b="1" dirty="0">
                <a:solidFill>
                  <a:srgbClr val="FF0000"/>
                </a:solidFill>
              </a:rPr>
              <a:t> PFC 24</a:t>
            </a:r>
          </a:p>
        </p:txBody>
      </p:sp>
      <p:pic>
        <p:nvPicPr>
          <p:cNvPr id="12" name="Picture 11" descr="A picture containing indoor, table, white&#10;&#10;Description automatically generated">
            <a:extLst>
              <a:ext uri="{FF2B5EF4-FFF2-40B4-BE49-F238E27FC236}">
                <a16:creationId xmlns:a16="http://schemas.microsoft.com/office/drawing/2014/main" id="{4C525833-6389-4568-8F5D-9E2F8BC857E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505" y="2496010"/>
            <a:ext cx="2054953" cy="1725848"/>
          </a:xfrm>
          <a:prstGeom prst="rect">
            <a:avLst/>
          </a:prstGeom>
        </p:spPr>
      </p:pic>
      <p:pic>
        <p:nvPicPr>
          <p:cNvPr id="5" name="Picture 4" descr="Graphical user interface&#10;&#10;Description automatically generated">
            <a:extLst>
              <a:ext uri="{FF2B5EF4-FFF2-40B4-BE49-F238E27FC236}">
                <a16:creationId xmlns:a16="http://schemas.microsoft.com/office/drawing/2014/main" id="{F7CCFBFE-3E11-E234-8B3A-F676B9FAA2B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4346" y="1864145"/>
            <a:ext cx="3391100" cy="229503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82A25A1-56D9-9599-22CD-60FC8ADBC72A}"/>
              </a:ext>
            </a:extLst>
          </p:cNvPr>
          <p:cNvSpPr txBox="1"/>
          <p:nvPr/>
        </p:nvSpPr>
        <p:spPr>
          <a:xfrm>
            <a:off x="6477000" y="4572000"/>
            <a:ext cx="60305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>
                <a:solidFill>
                  <a:srgbClr val="FF0000"/>
                </a:solidFill>
              </a:rPr>
              <a:t>LC/MS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B158F86-EA90-7D9E-E4AB-6B7E788E58B4}"/>
              </a:ext>
            </a:extLst>
          </p:cNvPr>
          <p:cNvSpPr txBox="1"/>
          <p:nvPr/>
        </p:nvSpPr>
        <p:spPr>
          <a:xfrm>
            <a:off x="3352800" y="4922142"/>
            <a:ext cx="29742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Low Cost, High Throughput Sample Prep</a:t>
            </a:r>
          </a:p>
        </p:txBody>
      </p:sp>
    </p:spTree>
    <p:extLst>
      <p:ext uri="{BB962C8B-B14F-4D97-AF65-F5344CB8AC3E}">
        <p14:creationId xmlns:p14="http://schemas.microsoft.com/office/powerpoint/2010/main" val="86334644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0C94EA-A7E5-A49E-47E1-AB7465A0DB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-96270"/>
            <a:ext cx="8686800" cy="1384041"/>
          </a:xfrm>
        </p:spPr>
        <p:txBody>
          <a:bodyPr/>
          <a:lstStyle/>
          <a:p>
            <a:r>
              <a:rPr lang="en-US" sz="2800" b="1" dirty="0"/>
              <a:t>Native PFAS 1633 in Well Water</a:t>
            </a:r>
            <a:endParaRPr lang="en-US" sz="2800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F4C91E2-C2A9-CB43-EB9D-AAF60FB3679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981200" y="1447800"/>
          <a:ext cx="5105403" cy="4136766"/>
        </p:xfrm>
        <a:graphic>
          <a:graphicData uri="http://schemas.openxmlformats.org/drawingml/2006/table">
            <a:tbl>
              <a:tblPr/>
              <a:tblGrid>
                <a:gridCol w="1022988">
                  <a:extLst>
                    <a:ext uri="{9D8B030D-6E8A-4147-A177-3AD203B41FA5}">
                      <a16:colId xmlns:a16="http://schemas.microsoft.com/office/drawing/2014/main" val="248254099"/>
                    </a:ext>
                  </a:extLst>
                </a:gridCol>
                <a:gridCol w="457841">
                  <a:extLst>
                    <a:ext uri="{9D8B030D-6E8A-4147-A177-3AD203B41FA5}">
                      <a16:colId xmlns:a16="http://schemas.microsoft.com/office/drawing/2014/main" val="625053891"/>
                    </a:ext>
                  </a:extLst>
                </a:gridCol>
                <a:gridCol w="972911">
                  <a:extLst>
                    <a:ext uri="{9D8B030D-6E8A-4147-A177-3AD203B41FA5}">
                      <a16:colId xmlns:a16="http://schemas.microsoft.com/office/drawing/2014/main" val="429930551"/>
                    </a:ext>
                  </a:extLst>
                </a:gridCol>
                <a:gridCol w="457841">
                  <a:extLst>
                    <a:ext uri="{9D8B030D-6E8A-4147-A177-3AD203B41FA5}">
                      <a16:colId xmlns:a16="http://schemas.microsoft.com/office/drawing/2014/main" val="1745995146"/>
                    </a:ext>
                  </a:extLst>
                </a:gridCol>
                <a:gridCol w="820299">
                  <a:extLst>
                    <a:ext uri="{9D8B030D-6E8A-4147-A177-3AD203B41FA5}">
                      <a16:colId xmlns:a16="http://schemas.microsoft.com/office/drawing/2014/main" val="2236848955"/>
                    </a:ext>
                  </a:extLst>
                </a:gridCol>
                <a:gridCol w="457841">
                  <a:extLst>
                    <a:ext uri="{9D8B030D-6E8A-4147-A177-3AD203B41FA5}">
                      <a16:colId xmlns:a16="http://schemas.microsoft.com/office/drawing/2014/main" val="947996658"/>
                    </a:ext>
                  </a:extLst>
                </a:gridCol>
                <a:gridCol w="457841">
                  <a:extLst>
                    <a:ext uri="{9D8B030D-6E8A-4147-A177-3AD203B41FA5}">
                      <a16:colId xmlns:a16="http://schemas.microsoft.com/office/drawing/2014/main" val="2888150597"/>
                    </a:ext>
                  </a:extLst>
                </a:gridCol>
                <a:gridCol w="457841">
                  <a:extLst>
                    <a:ext uri="{9D8B030D-6E8A-4147-A177-3AD203B41FA5}">
                      <a16:colId xmlns:a16="http://schemas.microsoft.com/office/drawing/2014/main" val="3376262475"/>
                    </a:ext>
                  </a:extLst>
                </a:gridCol>
              </a:tblGrid>
              <a:tr h="182921"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Compound Method</a:t>
                      </a:r>
                    </a:p>
                  </a:txBody>
                  <a:tcPr marL="3814" marR="3814" marT="38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4" marR="3814" marT="38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Well water-1</a:t>
                      </a:r>
                    </a:p>
                  </a:txBody>
                  <a:tcPr marL="3814" marR="3814" marT="38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4" marR="3814" marT="38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Well water-2</a:t>
                      </a:r>
                    </a:p>
                  </a:txBody>
                  <a:tcPr marL="3814" marR="3814" marT="38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4" marR="3814" marT="38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Well water-3</a:t>
                      </a:r>
                    </a:p>
                  </a:txBody>
                  <a:tcPr marL="3814" marR="3814" marT="38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4" marR="3814" marT="38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33007952"/>
                  </a:ext>
                </a:extLst>
              </a:tr>
              <a:tr h="219765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Name ng/L</a:t>
                      </a:r>
                    </a:p>
                  </a:txBody>
                  <a:tcPr marL="3814" marR="3814" marT="38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4" marR="3814" marT="38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Final Conc. ng/L</a:t>
                      </a:r>
                    </a:p>
                  </a:txBody>
                  <a:tcPr marL="3814" marR="3814" marT="38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4" marR="3814" marT="38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Final Conc. ng/L</a:t>
                      </a:r>
                    </a:p>
                  </a:txBody>
                  <a:tcPr marL="3814" marR="3814" marT="38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4" marR="3814" marT="38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Final Conc. ng/L</a:t>
                      </a:r>
                    </a:p>
                  </a:txBody>
                  <a:tcPr marL="3814" marR="3814" marT="38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4" marR="3814" marT="38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5896200"/>
                  </a:ext>
                </a:extLst>
              </a:tr>
              <a:tr h="93694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11Cl-PF3OUdS</a:t>
                      </a:r>
                    </a:p>
                  </a:txBody>
                  <a:tcPr marL="3814" marR="3814" marT="38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4" marR="3814" marT="38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3814" marR="3814" marT="38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4" marR="3814" marT="38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3814" marR="3814" marT="38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4" marR="3814" marT="38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3814" marR="3814" marT="38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4" marR="3814" marT="38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30448864"/>
                  </a:ext>
                </a:extLst>
              </a:tr>
              <a:tr h="93694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3-3 FTCA</a:t>
                      </a:r>
                    </a:p>
                  </a:txBody>
                  <a:tcPr marL="3814" marR="3814" marT="38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4" marR="3814" marT="38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0.04</a:t>
                      </a:r>
                    </a:p>
                  </a:txBody>
                  <a:tcPr marL="3814" marR="3814" marT="38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4" marR="3814" marT="38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3814" marR="3814" marT="38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4" marR="3814" marT="38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3814" marR="3814" marT="38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4" marR="3814" marT="38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0293554"/>
                  </a:ext>
                </a:extLst>
              </a:tr>
              <a:tr h="93694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4-2 FTS</a:t>
                      </a:r>
                    </a:p>
                  </a:txBody>
                  <a:tcPr marL="3814" marR="3814" marT="38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4" marR="3814" marT="38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0.19</a:t>
                      </a:r>
                    </a:p>
                  </a:txBody>
                  <a:tcPr marL="3814" marR="3814" marT="38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4" marR="3814" marT="38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0.15</a:t>
                      </a:r>
                    </a:p>
                  </a:txBody>
                  <a:tcPr marL="3814" marR="3814" marT="38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4" marR="3814" marT="38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0.12</a:t>
                      </a:r>
                    </a:p>
                  </a:txBody>
                  <a:tcPr marL="3814" marR="3814" marT="38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4" marR="3814" marT="38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8601493"/>
                  </a:ext>
                </a:extLst>
              </a:tr>
              <a:tr h="93694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5-3 FTCA</a:t>
                      </a:r>
                    </a:p>
                  </a:txBody>
                  <a:tcPr marL="3814" marR="3814" marT="38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4" marR="3814" marT="38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3814" marR="3814" marT="38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4" marR="3814" marT="38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3814" marR="3814" marT="38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4" marR="3814" marT="38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3814" marR="3814" marT="38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4" marR="3814" marT="38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73815092"/>
                  </a:ext>
                </a:extLst>
              </a:tr>
              <a:tr h="93694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6-2 FTS</a:t>
                      </a:r>
                    </a:p>
                  </a:txBody>
                  <a:tcPr marL="3814" marR="3814" marT="38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4" marR="3814" marT="38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38.72</a:t>
                      </a:r>
                    </a:p>
                  </a:txBody>
                  <a:tcPr marL="3814" marR="3814" marT="38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4" marR="3814" marT="38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26.24</a:t>
                      </a:r>
                    </a:p>
                  </a:txBody>
                  <a:tcPr marL="3814" marR="3814" marT="38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4" marR="3814" marT="38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7.79</a:t>
                      </a:r>
                    </a:p>
                  </a:txBody>
                  <a:tcPr marL="3814" marR="3814" marT="38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4" marR="3814" marT="38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3172475"/>
                  </a:ext>
                </a:extLst>
              </a:tr>
              <a:tr h="93694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7-3 FTCA</a:t>
                      </a:r>
                    </a:p>
                  </a:txBody>
                  <a:tcPr marL="3814" marR="3814" marT="38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4" marR="3814" marT="38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3814" marR="3814" marT="38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4" marR="3814" marT="38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3814" marR="3814" marT="38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4" marR="3814" marT="38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3814" marR="3814" marT="38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4" marR="3814" marT="38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16281220"/>
                  </a:ext>
                </a:extLst>
              </a:tr>
              <a:tr h="93694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8-2 FTS</a:t>
                      </a:r>
                    </a:p>
                  </a:txBody>
                  <a:tcPr marL="3814" marR="3814" marT="38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4" marR="3814" marT="38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3814" marR="3814" marT="38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4" marR="3814" marT="38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3814" marR="3814" marT="38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4" marR="3814" marT="38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3814" marR="3814" marT="38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4" marR="3814" marT="38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02492785"/>
                  </a:ext>
                </a:extLst>
              </a:tr>
              <a:tr h="93694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9Cl-PF3ONS</a:t>
                      </a:r>
                    </a:p>
                  </a:txBody>
                  <a:tcPr marL="3814" marR="3814" marT="38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4" marR="3814" marT="38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3814" marR="3814" marT="38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4" marR="3814" marT="38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3814" marR="3814" marT="38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4" marR="3814" marT="38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3814" marR="3814" marT="38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4" marR="3814" marT="38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99257028"/>
                  </a:ext>
                </a:extLst>
              </a:tr>
              <a:tr h="93694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ADONA</a:t>
                      </a:r>
                    </a:p>
                  </a:txBody>
                  <a:tcPr marL="3814" marR="3814" marT="38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4" marR="3814" marT="38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3814" marR="3814" marT="38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4" marR="3814" marT="38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3814" marR="3814" marT="38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4" marR="3814" marT="38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3814" marR="3814" marT="38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4" marR="3814" marT="38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01589198"/>
                  </a:ext>
                </a:extLst>
              </a:tr>
              <a:tr h="93694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EtFOSE</a:t>
                      </a:r>
                    </a:p>
                  </a:txBody>
                  <a:tcPr marL="3814" marR="3814" marT="38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4" marR="3814" marT="38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0.02</a:t>
                      </a:r>
                    </a:p>
                  </a:txBody>
                  <a:tcPr marL="3814" marR="3814" marT="38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4" marR="3814" marT="38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3814" marR="3814" marT="38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4" marR="3814" marT="38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3814" marR="3814" marT="38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4" marR="3814" marT="38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96904607"/>
                  </a:ext>
                </a:extLst>
              </a:tr>
              <a:tr h="93694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HFPO-DA</a:t>
                      </a:r>
                    </a:p>
                  </a:txBody>
                  <a:tcPr marL="3814" marR="3814" marT="38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4" marR="3814" marT="38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0.05</a:t>
                      </a:r>
                    </a:p>
                  </a:txBody>
                  <a:tcPr marL="3814" marR="3814" marT="38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4" marR="3814" marT="38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0.03</a:t>
                      </a:r>
                    </a:p>
                  </a:txBody>
                  <a:tcPr marL="3814" marR="3814" marT="38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4" marR="3814" marT="38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0.02</a:t>
                      </a:r>
                    </a:p>
                  </a:txBody>
                  <a:tcPr marL="3814" marR="3814" marT="38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4" marR="3814" marT="38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40883820"/>
                  </a:ext>
                </a:extLst>
              </a:tr>
              <a:tr h="93694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MeFOSE</a:t>
                      </a:r>
                    </a:p>
                  </a:txBody>
                  <a:tcPr marL="3814" marR="3814" marT="38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4" marR="3814" marT="38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0.02</a:t>
                      </a:r>
                    </a:p>
                  </a:txBody>
                  <a:tcPr marL="3814" marR="3814" marT="38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4" marR="3814" marT="38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0.02</a:t>
                      </a:r>
                    </a:p>
                  </a:txBody>
                  <a:tcPr marL="3814" marR="3814" marT="38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4" marR="3814" marT="38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0.02</a:t>
                      </a:r>
                    </a:p>
                  </a:txBody>
                  <a:tcPr marL="3814" marR="3814" marT="38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4" marR="3814" marT="38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00217810"/>
                  </a:ext>
                </a:extLst>
              </a:tr>
              <a:tr h="93694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N-EtFOSA</a:t>
                      </a:r>
                    </a:p>
                  </a:txBody>
                  <a:tcPr marL="3814" marR="3814" marT="38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4" marR="3814" marT="38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3814" marR="3814" marT="38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4" marR="3814" marT="38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3814" marR="3814" marT="38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4" marR="3814" marT="38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</a:t>
                      </a:r>
                    </a:p>
                  </a:txBody>
                  <a:tcPr marL="3814" marR="3814" marT="38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4" marR="3814" marT="38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2464604"/>
                  </a:ext>
                </a:extLst>
              </a:tr>
              <a:tr h="93694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N-EtFOSAA</a:t>
                      </a:r>
                    </a:p>
                  </a:txBody>
                  <a:tcPr marL="3814" marR="3814" marT="38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4" marR="3814" marT="38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3814" marR="3814" marT="38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4" marR="3814" marT="38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3814" marR="3814" marT="38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4" marR="3814" marT="38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</a:t>
                      </a:r>
                    </a:p>
                  </a:txBody>
                  <a:tcPr marL="3814" marR="3814" marT="38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4" marR="3814" marT="38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2868958"/>
                  </a:ext>
                </a:extLst>
              </a:tr>
              <a:tr h="93694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NFDHA</a:t>
                      </a:r>
                    </a:p>
                  </a:txBody>
                  <a:tcPr marL="3814" marR="3814" marT="38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4" marR="3814" marT="38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3814" marR="3814" marT="38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4" marR="3814" marT="38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</a:t>
                      </a:r>
                    </a:p>
                  </a:txBody>
                  <a:tcPr marL="3814" marR="3814" marT="38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4" marR="3814" marT="38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3814" marR="3814" marT="38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4" marR="3814" marT="38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0501177"/>
                  </a:ext>
                </a:extLst>
              </a:tr>
              <a:tr h="93694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N-MeFOSA</a:t>
                      </a:r>
                    </a:p>
                  </a:txBody>
                  <a:tcPr marL="3814" marR="3814" marT="38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4" marR="3814" marT="38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3814" marR="3814" marT="38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4" marR="3814" marT="38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3814" marR="3814" marT="38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4" marR="3814" marT="38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3814" marR="3814" marT="38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4" marR="3814" marT="38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48249495"/>
                  </a:ext>
                </a:extLst>
              </a:tr>
              <a:tr h="93694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N-MeFOSAA</a:t>
                      </a:r>
                    </a:p>
                  </a:txBody>
                  <a:tcPr marL="3814" marR="3814" marT="38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4" marR="3814" marT="38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3814" marR="3814" marT="38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4" marR="3814" marT="38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3814" marR="3814" marT="38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4" marR="3814" marT="38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3814" marR="3814" marT="38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4" marR="3814" marT="38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06562220"/>
                  </a:ext>
                </a:extLst>
              </a:tr>
              <a:tr h="93694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PFBA</a:t>
                      </a:r>
                    </a:p>
                  </a:txBody>
                  <a:tcPr marL="3814" marR="3814" marT="38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4" marR="3814" marT="38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1.55</a:t>
                      </a:r>
                    </a:p>
                  </a:txBody>
                  <a:tcPr marL="3814" marR="3814" marT="38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4" marR="3814" marT="38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1.70</a:t>
                      </a:r>
                    </a:p>
                  </a:txBody>
                  <a:tcPr marL="3814" marR="3814" marT="38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4" marR="3814" marT="38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1.54</a:t>
                      </a:r>
                    </a:p>
                  </a:txBody>
                  <a:tcPr marL="3814" marR="3814" marT="38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4" marR="3814" marT="38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7204642"/>
                  </a:ext>
                </a:extLst>
              </a:tr>
              <a:tr h="93694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PFBS</a:t>
                      </a:r>
                    </a:p>
                  </a:txBody>
                  <a:tcPr marL="3814" marR="3814" marT="38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4" marR="3814" marT="38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1.32</a:t>
                      </a:r>
                    </a:p>
                  </a:txBody>
                  <a:tcPr marL="3814" marR="3814" marT="38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4" marR="3814" marT="38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1.41</a:t>
                      </a:r>
                    </a:p>
                  </a:txBody>
                  <a:tcPr marL="3814" marR="3814" marT="38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4" marR="3814" marT="38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1.32</a:t>
                      </a:r>
                    </a:p>
                  </a:txBody>
                  <a:tcPr marL="3814" marR="3814" marT="38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4" marR="3814" marT="38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98059024"/>
                  </a:ext>
                </a:extLst>
              </a:tr>
              <a:tr h="93694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PFDA</a:t>
                      </a:r>
                    </a:p>
                  </a:txBody>
                  <a:tcPr marL="3814" marR="3814" marT="38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4" marR="3814" marT="38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0.04</a:t>
                      </a:r>
                    </a:p>
                  </a:txBody>
                  <a:tcPr marL="3814" marR="3814" marT="38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4" marR="3814" marT="38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0.06</a:t>
                      </a:r>
                    </a:p>
                  </a:txBody>
                  <a:tcPr marL="3814" marR="3814" marT="38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4" marR="3814" marT="38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0.05</a:t>
                      </a:r>
                    </a:p>
                  </a:txBody>
                  <a:tcPr marL="3814" marR="3814" marT="38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4" marR="3814" marT="38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21412133"/>
                  </a:ext>
                </a:extLst>
              </a:tr>
              <a:tr h="93694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PFDoA</a:t>
                      </a:r>
                    </a:p>
                  </a:txBody>
                  <a:tcPr marL="3814" marR="3814" marT="38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4" marR="3814" marT="38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3814" marR="3814" marT="38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4" marR="3814" marT="38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3814" marR="3814" marT="38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4" marR="3814" marT="38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3814" marR="3814" marT="38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4" marR="3814" marT="38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022819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PFDoS</a:t>
                      </a:r>
                    </a:p>
                  </a:txBody>
                  <a:tcPr marL="3814" marR="3814" marT="38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4" marR="3814" marT="38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3814" marR="3814" marT="38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4" marR="3814" marT="38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3814" marR="3814" marT="38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4" marR="3814" marT="38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3814" marR="3814" marT="38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4" marR="3814" marT="38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8637049"/>
                  </a:ext>
                </a:extLst>
              </a:tr>
              <a:tr h="93694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PFDS</a:t>
                      </a:r>
                    </a:p>
                  </a:txBody>
                  <a:tcPr marL="3814" marR="3814" marT="38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4" marR="3814" marT="38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3814" marR="3814" marT="38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4" marR="3814" marT="38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3814" marR="3814" marT="38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4" marR="3814" marT="38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3814" marR="3814" marT="38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4" marR="3814" marT="38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06272338"/>
                  </a:ext>
                </a:extLst>
              </a:tr>
              <a:tr h="93694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PFEESA</a:t>
                      </a:r>
                    </a:p>
                  </a:txBody>
                  <a:tcPr marL="3814" marR="3814" marT="38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4" marR="3814" marT="38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3814" marR="3814" marT="38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4" marR="3814" marT="38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3814" marR="3814" marT="38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4" marR="3814" marT="38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3814" marR="3814" marT="38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4" marR="3814" marT="38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6812396"/>
                  </a:ext>
                </a:extLst>
              </a:tr>
              <a:tr h="93694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PFHpA</a:t>
                      </a:r>
                    </a:p>
                  </a:txBody>
                  <a:tcPr marL="3814" marR="3814" marT="38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4" marR="3814" marT="38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0.81</a:t>
                      </a:r>
                    </a:p>
                  </a:txBody>
                  <a:tcPr marL="3814" marR="3814" marT="38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4" marR="3814" marT="38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0.88</a:t>
                      </a:r>
                    </a:p>
                  </a:txBody>
                  <a:tcPr marL="3814" marR="3814" marT="38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4" marR="3814" marT="38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0.92</a:t>
                      </a:r>
                    </a:p>
                  </a:txBody>
                  <a:tcPr marL="3814" marR="3814" marT="38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4" marR="3814" marT="38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7530863"/>
                  </a:ext>
                </a:extLst>
              </a:tr>
              <a:tr h="93694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PFHpS</a:t>
                      </a:r>
                    </a:p>
                  </a:txBody>
                  <a:tcPr marL="3814" marR="3814" marT="38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4" marR="3814" marT="38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0.03</a:t>
                      </a:r>
                    </a:p>
                  </a:txBody>
                  <a:tcPr marL="3814" marR="3814" marT="38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4" marR="3814" marT="38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0.05</a:t>
                      </a:r>
                    </a:p>
                  </a:txBody>
                  <a:tcPr marL="3814" marR="3814" marT="38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4" marR="3814" marT="38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0.02</a:t>
                      </a:r>
                    </a:p>
                  </a:txBody>
                  <a:tcPr marL="3814" marR="3814" marT="38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4" marR="3814" marT="38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3962005"/>
                  </a:ext>
                </a:extLst>
              </a:tr>
              <a:tr h="93694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PFHxA</a:t>
                      </a:r>
                    </a:p>
                  </a:txBody>
                  <a:tcPr marL="3814" marR="3814" marT="38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4" marR="3814" marT="38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1.97</a:t>
                      </a:r>
                    </a:p>
                  </a:txBody>
                  <a:tcPr marL="3814" marR="3814" marT="38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4" marR="3814" marT="38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1.92</a:t>
                      </a:r>
                    </a:p>
                  </a:txBody>
                  <a:tcPr marL="3814" marR="3814" marT="38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4" marR="3814" marT="38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1.96</a:t>
                      </a:r>
                    </a:p>
                  </a:txBody>
                  <a:tcPr marL="3814" marR="3814" marT="38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4" marR="3814" marT="38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38040353"/>
                  </a:ext>
                </a:extLst>
              </a:tr>
              <a:tr h="93694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PFHxS</a:t>
                      </a:r>
                    </a:p>
                  </a:txBody>
                  <a:tcPr marL="3814" marR="3814" marT="38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4" marR="3814" marT="38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0.93</a:t>
                      </a:r>
                    </a:p>
                  </a:txBody>
                  <a:tcPr marL="3814" marR="3814" marT="38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4" marR="3814" marT="38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1.14</a:t>
                      </a:r>
                    </a:p>
                  </a:txBody>
                  <a:tcPr marL="3814" marR="3814" marT="38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4" marR="3814" marT="38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1.11</a:t>
                      </a:r>
                    </a:p>
                  </a:txBody>
                  <a:tcPr marL="3814" marR="3814" marT="38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4" marR="3814" marT="38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8985489"/>
                  </a:ext>
                </a:extLst>
              </a:tr>
              <a:tr h="93694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PFMBA</a:t>
                      </a:r>
                    </a:p>
                  </a:txBody>
                  <a:tcPr marL="3814" marR="3814" marT="38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4" marR="3814" marT="38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3814" marR="3814" marT="38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4" marR="3814" marT="38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3814" marR="3814" marT="38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4" marR="3814" marT="38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3814" marR="3814" marT="38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4" marR="3814" marT="38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11626951"/>
                  </a:ext>
                </a:extLst>
              </a:tr>
              <a:tr h="93694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PFMPA</a:t>
                      </a:r>
                    </a:p>
                  </a:txBody>
                  <a:tcPr marL="3814" marR="3814" marT="38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4" marR="3814" marT="38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3814" marR="3814" marT="38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4" marR="3814" marT="38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3814" marR="3814" marT="38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4" marR="3814" marT="38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3814" marR="3814" marT="38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4" marR="3814" marT="38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88620105"/>
                  </a:ext>
                </a:extLst>
              </a:tr>
              <a:tr h="93694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PFNA</a:t>
                      </a:r>
                    </a:p>
                  </a:txBody>
                  <a:tcPr marL="3814" marR="3814" marT="38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4" marR="3814" marT="38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0.16</a:t>
                      </a:r>
                    </a:p>
                  </a:txBody>
                  <a:tcPr marL="3814" marR="3814" marT="38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4" marR="3814" marT="38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0.10</a:t>
                      </a:r>
                    </a:p>
                  </a:txBody>
                  <a:tcPr marL="3814" marR="3814" marT="38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4" marR="3814" marT="38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0.18</a:t>
                      </a:r>
                    </a:p>
                  </a:txBody>
                  <a:tcPr marL="3814" marR="3814" marT="38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4" marR="3814" marT="38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57474040"/>
                  </a:ext>
                </a:extLst>
              </a:tr>
              <a:tr h="93694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PFNS</a:t>
                      </a:r>
                    </a:p>
                  </a:txBody>
                  <a:tcPr marL="3814" marR="3814" marT="38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4" marR="3814" marT="38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3814" marR="3814" marT="38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4" marR="3814" marT="38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3814" marR="3814" marT="38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4" marR="3814" marT="38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3814" marR="3814" marT="38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4" marR="3814" marT="38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22087743"/>
                  </a:ext>
                </a:extLst>
              </a:tr>
              <a:tr h="93694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PFOA</a:t>
                      </a:r>
                    </a:p>
                  </a:txBody>
                  <a:tcPr marL="3814" marR="3814" marT="38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4" marR="3814" marT="38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3.93</a:t>
                      </a:r>
                    </a:p>
                  </a:txBody>
                  <a:tcPr marL="3814" marR="3814" marT="38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4" marR="3814" marT="38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3.41</a:t>
                      </a:r>
                    </a:p>
                  </a:txBody>
                  <a:tcPr marL="3814" marR="3814" marT="38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4" marR="3814" marT="38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3.93</a:t>
                      </a:r>
                    </a:p>
                  </a:txBody>
                  <a:tcPr marL="3814" marR="3814" marT="38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4" marR="3814" marT="38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02868097"/>
                  </a:ext>
                </a:extLst>
              </a:tr>
              <a:tr h="93694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PFOS</a:t>
                      </a:r>
                    </a:p>
                  </a:txBody>
                  <a:tcPr marL="3814" marR="3814" marT="38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4" marR="3814" marT="38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0.40</a:t>
                      </a:r>
                    </a:p>
                  </a:txBody>
                  <a:tcPr marL="3814" marR="3814" marT="38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4" marR="3814" marT="38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0.46</a:t>
                      </a:r>
                    </a:p>
                  </a:txBody>
                  <a:tcPr marL="3814" marR="3814" marT="38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4" marR="3814" marT="38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0.41</a:t>
                      </a:r>
                    </a:p>
                  </a:txBody>
                  <a:tcPr marL="3814" marR="3814" marT="38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4" marR="3814" marT="38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4335197"/>
                  </a:ext>
                </a:extLst>
              </a:tr>
              <a:tr h="93694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PFOSA</a:t>
                      </a:r>
                    </a:p>
                  </a:txBody>
                  <a:tcPr marL="3814" marR="3814" marT="38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4" marR="3814" marT="38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3814" marR="3814" marT="38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4" marR="3814" marT="38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3814" marR="3814" marT="38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4" marR="3814" marT="38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0.02</a:t>
                      </a:r>
                    </a:p>
                  </a:txBody>
                  <a:tcPr marL="3814" marR="3814" marT="38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4" marR="3814" marT="38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21960886"/>
                  </a:ext>
                </a:extLst>
              </a:tr>
              <a:tr h="93694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PFPeA</a:t>
                      </a:r>
                    </a:p>
                  </a:txBody>
                  <a:tcPr marL="3814" marR="3814" marT="38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4" marR="3814" marT="38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1.70</a:t>
                      </a:r>
                    </a:p>
                  </a:txBody>
                  <a:tcPr marL="3814" marR="3814" marT="38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4" marR="3814" marT="38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1.76</a:t>
                      </a:r>
                    </a:p>
                  </a:txBody>
                  <a:tcPr marL="3814" marR="3814" marT="38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4" marR="3814" marT="38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1.77</a:t>
                      </a:r>
                    </a:p>
                  </a:txBody>
                  <a:tcPr marL="3814" marR="3814" marT="38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4" marR="3814" marT="38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7653377"/>
                  </a:ext>
                </a:extLst>
              </a:tr>
              <a:tr h="93694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PFPeS</a:t>
                      </a:r>
                    </a:p>
                  </a:txBody>
                  <a:tcPr marL="3814" marR="3814" marT="38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4" marR="3814" marT="38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0.12</a:t>
                      </a:r>
                    </a:p>
                  </a:txBody>
                  <a:tcPr marL="3814" marR="3814" marT="38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4" marR="3814" marT="38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0.11</a:t>
                      </a:r>
                    </a:p>
                  </a:txBody>
                  <a:tcPr marL="3814" marR="3814" marT="38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4" marR="3814" marT="38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0.12</a:t>
                      </a:r>
                    </a:p>
                  </a:txBody>
                  <a:tcPr marL="3814" marR="3814" marT="38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4" marR="3814" marT="38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05966436"/>
                  </a:ext>
                </a:extLst>
              </a:tr>
              <a:tr h="93694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PFTDA</a:t>
                      </a:r>
                    </a:p>
                  </a:txBody>
                  <a:tcPr marL="3814" marR="3814" marT="38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4" marR="3814" marT="38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3814" marR="3814" marT="38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4" marR="3814" marT="38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3814" marR="3814" marT="38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4" marR="3814" marT="38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3814" marR="3814" marT="38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4" marR="3814" marT="38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27940614"/>
                  </a:ext>
                </a:extLst>
              </a:tr>
              <a:tr h="93694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PFTrDA</a:t>
                      </a:r>
                    </a:p>
                  </a:txBody>
                  <a:tcPr marL="3814" marR="3814" marT="38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4" marR="3814" marT="38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3814" marR="3814" marT="38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4" marR="3814" marT="38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3814" marR="3814" marT="38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4" marR="3814" marT="38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3814" marR="3814" marT="38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4" marR="3814" marT="38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52697066"/>
                  </a:ext>
                </a:extLst>
              </a:tr>
              <a:tr h="93694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PFUnA</a:t>
                      </a:r>
                    </a:p>
                  </a:txBody>
                  <a:tcPr marL="3814" marR="3814" marT="38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4" marR="3814" marT="38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3814" marR="3814" marT="38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4" marR="3814" marT="38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3814" marR="3814" marT="38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4" marR="3814" marT="38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3814" marR="3814" marT="38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4" marR="3814" marT="38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4334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229475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A13E60-0519-B085-B4E2-9395714FC8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15240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Competitor Comparison</a:t>
            </a:r>
          </a:p>
        </p:txBody>
      </p:sp>
    </p:spTree>
    <p:extLst>
      <p:ext uri="{BB962C8B-B14F-4D97-AF65-F5344CB8AC3E}">
        <p14:creationId xmlns:p14="http://schemas.microsoft.com/office/powerpoint/2010/main" val="83912449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937"/>
            <a:ext cx="8229600" cy="1143000"/>
          </a:xfrm>
        </p:spPr>
        <p:txBody>
          <a:bodyPr/>
          <a:lstStyle/>
          <a:p>
            <a:r>
              <a:rPr lang="en-US" sz="4800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89818"/>
            <a:ext cx="8229600" cy="4678363"/>
          </a:xfrm>
        </p:spPr>
        <p:txBody>
          <a:bodyPr/>
          <a:lstStyle/>
          <a:p>
            <a:pPr marL="0" indent="0">
              <a:buNone/>
            </a:pPr>
            <a:endParaRPr lang="en-US" sz="1800" b="1" dirty="0">
              <a:solidFill>
                <a:schemeClr val="accent2"/>
              </a:solidFill>
            </a:endParaRPr>
          </a:p>
          <a:p>
            <a:pPr marL="0" indent="0">
              <a:buNone/>
            </a:pPr>
            <a:r>
              <a:rPr lang="en-US" sz="1600" b="1" dirty="0">
                <a:solidFill>
                  <a:schemeClr val="accent2"/>
                </a:solidFill>
              </a:rPr>
              <a:t>Automated SPE for PFAS</a:t>
            </a:r>
          </a:p>
          <a:p>
            <a:r>
              <a:rPr lang="en-US" sz="1200" b="1" dirty="0">
                <a:solidFill>
                  <a:schemeClr val="accent2"/>
                </a:solidFill>
              </a:rPr>
              <a:t>EconoTrace</a:t>
            </a:r>
          </a:p>
          <a:p>
            <a:pPr lvl="1"/>
            <a:r>
              <a:rPr lang="en-US" sz="1050" b="1" dirty="0">
                <a:solidFill>
                  <a:schemeClr val="accent2"/>
                </a:solidFill>
              </a:rPr>
              <a:t>Fully automated, positive pressure system, automated bottle rinse, direct delivery to </a:t>
            </a:r>
            <a:r>
              <a:rPr lang="en-US" sz="1050" b="1" dirty="0" err="1">
                <a:solidFill>
                  <a:schemeClr val="accent2"/>
                </a:solidFill>
              </a:rPr>
              <a:t>SuperVap</a:t>
            </a:r>
            <a:r>
              <a:rPr lang="en-US" sz="1050" b="1" dirty="0">
                <a:solidFill>
                  <a:schemeClr val="accent2"/>
                </a:solidFill>
              </a:rPr>
              <a:t> Concentrator </a:t>
            </a:r>
          </a:p>
          <a:p>
            <a:pPr lvl="1"/>
            <a:r>
              <a:rPr lang="en-US" sz="1050" b="1" dirty="0">
                <a:solidFill>
                  <a:schemeClr val="accent2"/>
                </a:solidFill>
              </a:rPr>
              <a:t>Designed for cleaner samples </a:t>
            </a:r>
          </a:p>
          <a:p>
            <a:pPr lvl="1"/>
            <a:r>
              <a:rPr lang="en-US" sz="1050" b="1" dirty="0">
                <a:solidFill>
                  <a:schemeClr val="accent2"/>
                </a:solidFill>
              </a:rPr>
              <a:t>Modular and Expandable</a:t>
            </a:r>
          </a:p>
          <a:p>
            <a:pPr lvl="1"/>
            <a:endParaRPr lang="en-US" sz="1050" b="1" dirty="0">
              <a:solidFill>
                <a:schemeClr val="accent2"/>
              </a:solidFill>
            </a:endParaRPr>
          </a:p>
          <a:p>
            <a:r>
              <a:rPr lang="en-US" sz="1200" b="1" dirty="0">
                <a:solidFill>
                  <a:schemeClr val="accent2"/>
                </a:solidFill>
              </a:rPr>
              <a:t>TurboTrace</a:t>
            </a:r>
          </a:p>
          <a:p>
            <a:pPr lvl="1"/>
            <a:r>
              <a:rPr lang="en-US" sz="1050" b="1" dirty="0">
                <a:solidFill>
                  <a:schemeClr val="accent2"/>
                </a:solidFill>
              </a:rPr>
              <a:t>Fully automated, Vacuum pump for loading “dirty samples”, automated bottle rinse, direct delivery to </a:t>
            </a:r>
            <a:r>
              <a:rPr lang="en-US" sz="1050" b="1" dirty="0" err="1">
                <a:solidFill>
                  <a:schemeClr val="accent2"/>
                </a:solidFill>
              </a:rPr>
              <a:t>SuperVap</a:t>
            </a:r>
            <a:r>
              <a:rPr lang="en-US" sz="1050" b="1" dirty="0">
                <a:solidFill>
                  <a:schemeClr val="accent2"/>
                </a:solidFill>
              </a:rPr>
              <a:t> Concentrator</a:t>
            </a:r>
          </a:p>
          <a:p>
            <a:pPr lvl="1"/>
            <a:r>
              <a:rPr lang="en-US" sz="1050" b="1" dirty="0">
                <a:solidFill>
                  <a:schemeClr val="accent2"/>
                </a:solidFill>
              </a:rPr>
              <a:t>Designed for Drinking water and </a:t>
            </a:r>
            <a:r>
              <a:rPr lang="en-US" sz="1050" b="1" dirty="0" err="1">
                <a:solidFill>
                  <a:schemeClr val="accent2"/>
                </a:solidFill>
              </a:rPr>
              <a:t>WasteWater</a:t>
            </a:r>
            <a:endParaRPr lang="en-US" sz="1050" b="1" dirty="0">
              <a:solidFill>
                <a:schemeClr val="accent2"/>
              </a:solidFill>
            </a:endParaRPr>
          </a:p>
          <a:p>
            <a:pPr lvl="1"/>
            <a:r>
              <a:rPr lang="en-US" sz="1050" b="1" dirty="0">
                <a:solidFill>
                  <a:schemeClr val="accent2"/>
                </a:solidFill>
              </a:rPr>
              <a:t>Modular and Expandable</a:t>
            </a:r>
          </a:p>
          <a:p>
            <a:pPr lvl="1"/>
            <a:endParaRPr lang="en-US" sz="1050" b="1" dirty="0">
              <a:solidFill>
                <a:schemeClr val="accent2"/>
              </a:solidFill>
            </a:endParaRPr>
          </a:p>
          <a:p>
            <a:pPr marL="0" indent="0">
              <a:buNone/>
            </a:pPr>
            <a:r>
              <a:rPr lang="en-US" sz="1600" b="1" dirty="0">
                <a:solidFill>
                  <a:schemeClr val="accent2"/>
                </a:solidFill>
              </a:rPr>
              <a:t>Semi Automated SPE for PFAS</a:t>
            </a:r>
          </a:p>
          <a:p>
            <a:pPr marL="0" indent="0">
              <a:buNone/>
            </a:pPr>
            <a:endParaRPr lang="en-US" sz="1050" b="1" dirty="0">
              <a:solidFill>
                <a:schemeClr val="accent2"/>
              </a:solidFill>
            </a:endParaRPr>
          </a:p>
          <a:p>
            <a:r>
              <a:rPr lang="en-US" sz="1200" b="1" dirty="0">
                <a:solidFill>
                  <a:schemeClr val="accent2"/>
                </a:solidFill>
              </a:rPr>
              <a:t>EZPFC </a:t>
            </a:r>
          </a:p>
          <a:p>
            <a:pPr lvl="1"/>
            <a:r>
              <a:rPr lang="en-US" sz="1050" b="1" dirty="0">
                <a:solidFill>
                  <a:schemeClr val="accent2"/>
                </a:solidFill>
              </a:rPr>
              <a:t>Low Cost, High Throughput</a:t>
            </a:r>
          </a:p>
          <a:p>
            <a:pPr lvl="1"/>
            <a:r>
              <a:rPr lang="en-US" sz="1050" b="1" dirty="0">
                <a:solidFill>
                  <a:schemeClr val="accent2"/>
                </a:solidFill>
              </a:rPr>
              <a:t>2 EZPFC 12 position systems and the </a:t>
            </a:r>
            <a:r>
              <a:rPr lang="en-US" sz="1050" b="1" dirty="0" err="1">
                <a:solidFill>
                  <a:schemeClr val="accent2"/>
                </a:solidFill>
              </a:rPr>
              <a:t>SuperVap</a:t>
            </a:r>
            <a:r>
              <a:rPr lang="en-US" sz="1050" b="1" dirty="0">
                <a:solidFill>
                  <a:schemeClr val="accent2"/>
                </a:solidFill>
              </a:rPr>
              <a:t> PFC Concentrator for 24 samples</a:t>
            </a:r>
          </a:p>
          <a:p>
            <a:pPr lvl="1"/>
            <a:r>
              <a:rPr lang="en-US" sz="1050" b="1" dirty="0">
                <a:solidFill>
                  <a:schemeClr val="accent2"/>
                </a:solidFill>
              </a:rPr>
              <a:t>Run a batch of 24 in 2 hours</a:t>
            </a:r>
          </a:p>
          <a:p>
            <a:pPr marL="0" indent="0">
              <a:buNone/>
            </a:pPr>
            <a:endParaRPr lang="en-US" sz="1400" b="1" dirty="0">
              <a:solidFill>
                <a:schemeClr val="accent2"/>
              </a:solidFill>
            </a:endParaRPr>
          </a:p>
          <a:p>
            <a:pPr marL="0" indent="0">
              <a:buNone/>
            </a:pPr>
            <a:endParaRPr lang="en-US" sz="1600" b="1" dirty="0">
              <a:solidFill>
                <a:schemeClr val="accent2"/>
              </a:solidFill>
            </a:endParaRPr>
          </a:p>
          <a:p>
            <a:endParaRPr lang="en-US" sz="1600" b="1" dirty="0">
              <a:solidFill>
                <a:schemeClr val="accent2"/>
              </a:solidFill>
            </a:endParaRPr>
          </a:p>
          <a:p>
            <a:endParaRPr lang="en-US" sz="2000" b="1" dirty="0">
              <a:solidFill>
                <a:schemeClr val="accent2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4B5AE7-E866-688B-D828-8AF57ED6F1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Information Links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F35D75-59E0-000C-C4BD-01F782B745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EconoTrace Webpage</a:t>
            </a:r>
            <a:endParaRPr lang="en-US" dirty="0"/>
          </a:p>
          <a:p>
            <a:endParaRPr lang="en-US" dirty="0"/>
          </a:p>
          <a:p>
            <a:r>
              <a:rPr lang="en-US" dirty="0">
                <a:hlinkClick r:id="rId2"/>
              </a:rPr>
              <a:t>TurboTrace PFC Parallel Sequential Webpage</a:t>
            </a:r>
            <a:endParaRPr lang="en-US" dirty="0"/>
          </a:p>
          <a:p>
            <a:endParaRPr lang="en-US" dirty="0"/>
          </a:p>
          <a:p>
            <a:r>
              <a:rPr lang="en-US" dirty="0">
                <a:hlinkClick r:id="rId3"/>
              </a:rPr>
              <a:t>EZPFC Webpage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29469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8C9525-4CBE-42A5-B147-B1C5F1F8CF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0800" y="-25400"/>
            <a:ext cx="5638800" cy="1162050"/>
          </a:xfrm>
        </p:spPr>
        <p:txBody>
          <a:bodyPr/>
          <a:lstStyle/>
          <a:p>
            <a:r>
              <a:rPr lang="en-US" sz="4000" dirty="0">
                <a:solidFill>
                  <a:schemeClr val="bg1"/>
                </a:solidFill>
              </a:rPr>
              <a:t>System Components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696C814-72A7-4BA7-ACD7-60724F4E2F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1752601"/>
            <a:ext cx="2225323" cy="2667000"/>
          </a:xfrm>
        </p:spPr>
        <p:txBody>
          <a:bodyPr/>
          <a:lstStyle/>
          <a:p>
            <a:r>
              <a:rPr lang="en-US" sz="1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Teflon</a:t>
            </a:r>
          </a:p>
          <a:p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Tubing - High Density Polyethylene</a:t>
            </a:r>
          </a:p>
          <a:p>
            <a:endParaRPr lang="en-US" sz="16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Fittings – Delrin</a:t>
            </a:r>
          </a:p>
          <a:p>
            <a:endParaRPr lang="en-US" sz="16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Cartridge Adapters – Medical Grade Polypropylene</a:t>
            </a:r>
          </a:p>
          <a:p>
            <a:endParaRPr lang="en-US" b="1" dirty="0"/>
          </a:p>
          <a:p>
            <a:endParaRPr lang="en-US" b="1" dirty="0"/>
          </a:p>
        </p:txBody>
      </p:sp>
      <p:pic>
        <p:nvPicPr>
          <p:cNvPr id="4" name="Picture 3" descr="A picture containing necklace, hat&#10;&#10;Description automatically generated">
            <a:extLst>
              <a:ext uri="{FF2B5EF4-FFF2-40B4-BE49-F238E27FC236}">
                <a16:creationId xmlns:a16="http://schemas.microsoft.com/office/drawing/2014/main" id="{D92CEBE0-C2A4-4247-B88D-2B56E30DA24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1676400"/>
            <a:ext cx="5981699" cy="3364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8555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2E1C926-3D16-4541-92BF-4A9DE4D46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0" y="-228600"/>
            <a:ext cx="6705600" cy="1162050"/>
          </a:xfrm>
        </p:spPr>
        <p:txBody>
          <a:bodyPr/>
          <a:lstStyle/>
          <a:p>
            <a:r>
              <a:rPr lang="en-US" sz="3200" dirty="0">
                <a:solidFill>
                  <a:schemeClr val="bg1"/>
                </a:solidFill>
              </a:rPr>
              <a:t>Can this Handle Dirty Samples?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FC0764F-EC44-44C7-A19C-310CE63020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3400" y="1951831"/>
            <a:ext cx="3276600" cy="3136900"/>
          </a:xfrm>
        </p:spPr>
        <p:txBody>
          <a:bodyPr/>
          <a:lstStyle/>
          <a:p>
            <a:r>
              <a:rPr lang="en-US" b="1" dirty="0">
                <a:solidFill>
                  <a:schemeClr val="accent2"/>
                </a:solidFill>
              </a:rPr>
              <a:t>Typical Cartridge can have problems!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2"/>
                </a:solidFill>
              </a:rPr>
              <a:t>6ml cartridge	 </a:t>
            </a:r>
          </a:p>
          <a:p>
            <a:pPr marL="742950" lvl="1" indent="-285750">
              <a:buFontTx/>
              <a:buChar char="-"/>
            </a:pPr>
            <a:r>
              <a:rPr lang="en-US" b="1" dirty="0">
                <a:solidFill>
                  <a:schemeClr val="accent2"/>
                </a:solidFill>
              </a:rPr>
              <a:t>Doesn’t do well</a:t>
            </a:r>
          </a:p>
          <a:p>
            <a:pPr marL="742950" lvl="1" indent="-285750">
              <a:buFontTx/>
              <a:buChar char="-"/>
            </a:pPr>
            <a:r>
              <a:rPr lang="en-US" b="1" dirty="0">
                <a:solidFill>
                  <a:schemeClr val="accent2"/>
                </a:solidFill>
              </a:rPr>
              <a:t>Frit Surface Area is to small</a:t>
            </a:r>
          </a:p>
          <a:p>
            <a:r>
              <a:rPr lang="en-US" b="1" dirty="0"/>
              <a:t>	</a:t>
            </a:r>
            <a:endParaRPr lang="en-US" dirty="0"/>
          </a:p>
          <a:p>
            <a:r>
              <a:rPr lang="en-US" b="1" dirty="0">
                <a:solidFill>
                  <a:schemeClr val="accent2"/>
                </a:solidFill>
              </a:rPr>
              <a:t>Yes, A Cartridge will work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2"/>
                </a:solidFill>
              </a:rPr>
              <a:t>25ml cartridge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2"/>
                </a:solidFill>
              </a:rPr>
              <a:t>Does well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2"/>
                </a:solidFill>
              </a:rPr>
              <a:t>3X the Frit Surface Area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solidFill>
                <a:schemeClr val="accent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solidFill>
                <a:schemeClr val="accent2"/>
              </a:solidFill>
            </a:endParaRPr>
          </a:p>
        </p:txBody>
      </p:sp>
      <p:pic>
        <p:nvPicPr>
          <p:cNvPr id="6" name="Picture 5" descr="A picture containing sitting, small, white, yellow&#10;&#10;Description automatically generated">
            <a:extLst>
              <a:ext uri="{FF2B5EF4-FFF2-40B4-BE49-F238E27FC236}">
                <a16:creationId xmlns:a16="http://schemas.microsoft.com/office/drawing/2014/main" id="{6C649748-C13D-49AA-8972-55E7DEC9A10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951831"/>
            <a:ext cx="36576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4577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E86B43-0DC7-4770-AFD4-EB5F2BFCA5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0" y="-225027"/>
            <a:ext cx="6183488" cy="1162050"/>
          </a:xfrm>
        </p:spPr>
        <p:txBody>
          <a:bodyPr/>
          <a:lstStyle/>
          <a:p>
            <a:r>
              <a:rPr lang="en-US" sz="2800" dirty="0">
                <a:solidFill>
                  <a:schemeClr val="bg1"/>
                </a:solidFill>
              </a:rPr>
              <a:t>FMS, Inc.  Plastic Filtration Wool</a:t>
            </a:r>
          </a:p>
        </p:txBody>
      </p:sp>
      <p:pic>
        <p:nvPicPr>
          <p:cNvPr id="6" name="Content Placeholder 5" descr="A picture containing table, water, sitting, beach&#10;&#10;Description automatically generated">
            <a:extLst>
              <a:ext uri="{FF2B5EF4-FFF2-40B4-BE49-F238E27FC236}">
                <a16:creationId xmlns:a16="http://schemas.microsoft.com/office/drawing/2014/main" id="{3359AC60-8B77-4942-A422-0ABE5AAB98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2293144"/>
            <a:ext cx="4038600" cy="2271712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0292B3-3B6F-409C-99C1-49154C2B26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4334" y="2381294"/>
            <a:ext cx="2209799" cy="1790612"/>
          </a:xfrm>
        </p:spPr>
        <p:txBody>
          <a:bodyPr/>
          <a:lstStyle/>
          <a:p>
            <a:r>
              <a:rPr lang="en-US" b="1" dirty="0">
                <a:solidFill>
                  <a:schemeClr val="accent2"/>
                </a:solidFill>
              </a:rPr>
              <a:t>Glass/Plastic Wool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/>
                </a:solidFill>
              </a:rPr>
              <a:t>Irregular random stranding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/>
                </a:solidFill>
              </a:rPr>
              <a:t>Slows Particles to the Uniform Frit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/>
                </a:solidFill>
              </a:rPr>
              <a:t>Prevents Clogging</a:t>
            </a:r>
          </a:p>
        </p:txBody>
      </p:sp>
      <p:pic>
        <p:nvPicPr>
          <p:cNvPr id="8" name="Picture 7" descr="A picture containing water, table, boat, man&#10;&#10;Description automatically generated">
            <a:extLst>
              <a:ext uri="{FF2B5EF4-FFF2-40B4-BE49-F238E27FC236}">
                <a16:creationId xmlns:a16="http://schemas.microsoft.com/office/drawing/2014/main" id="{2DF078F4-5E54-41E3-B15B-008B2EB06A6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1776413"/>
            <a:ext cx="5334000" cy="300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6453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76BF2D-E0B0-4881-BE91-A6AB771B9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2200" y="5644"/>
            <a:ext cx="5963444" cy="1162050"/>
          </a:xfrm>
        </p:spPr>
        <p:txBody>
          <a:bodyPr/>
          <a:lstStyle/>
          <a:p>
            <a:r>
              <a:rPr lang="en-US" sz="3200" dirty="0">
                <a:solidFill>
                  <a:schemeClr val="bg1"/>
                </a:solidFill>
              </a:rPr>
              <a:t>Prepping the 6ml Cartridge</a:t>
            </a:r>
            <a:br>
              <a:rPr lang="en-US" sz="3200" dirty="0">
                <a:solidFill>
                  <a:schemeClr val="bg1"/>
                </a:solidFill>
              </a:rPr>
            </a:br>
            <a:r>
              <a:rPr lang="en-US" sz="3200" dirty="0">
                <a:solidFill>
                  <a:schemeClr val="bg1"/>
                </a:solidFill>
              </a:rPr>
              <a:t>with Plastic Filtration Wool</a:t>
            </a:r>
          </a:p>
        </p:txBody>
      </p:sp>
      <p:pic>
        <p:nvPicPr>
          <p:cNvPr id="6" name="Content Placeholder 5" descr="A picture containing knife, pair, white&#10;&#10;Description automatically generated">
            <a:extLst>
              <a:ext uri="{FF2B5EF4-FFF2-40B4-BE49-F238E27FC236}">
                <a16:creationId xmlns:a16="http://schemas.microsoft.com/office/drawing/2014/main" id="{53215B9E-2CFC-4BC2-BB0E-F0AD9B281F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1979811"/>
            <a:ext cx="4724400" cy="2657475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AC28AF-028F-4F2D-9478-D3930FA3F0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2000" y="1600200"/>
            <a:ext cx="1981200" cy="3276600"/>
          </a:xfrm>
        </p:spPr>
        <p:txBody>
          <a:bodyPr/>
          <a:lstStyle/>
          <a:p>
            <a:r>
              <a:rPr lang="en-US" sz="1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6ml Cartridge with Plastic Wool</a:t>
            </a:r>
          </a:p>
          <a:p>
            <a:endParaRPr lang="en-US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Take a little and push it into the barrel of the syringe until it touches the cartridge Frit</a:t>
            </a:r>
          </a:p>
          <a:p>
            <a:pPr marL="285750" indent="-285750">
              <a:buFontTx/>
              <a:buChar char="-"/>
            </a:pPr>
            <a:endParaRPr lang="en-US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Sample will not clog, it will take longer to process</a:t>
            </a:r>
          </a:p>
          <a:p>
            <a:pPr marL="285750" indent="-285750"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1919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FAD7669-F51F-C02B-9E8C-B9D7DEBBC4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76200"/>
            <a:ext cx="8229600" cy="1143000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Live Instruments</a:t>
            </a:r>
          </a:p>
        </p:txBody>
      </p:sp>
    </p:spTree>
    <p:extLst>
      <p:ext uri="{BB962C8B-B14F-4D97-AF65-F5344CB8AC3E}">
        <p14:creationId xmlns:p14="http://schemas.microsoft.com/office/powerpoint/2010/main" val="2105612553"/>
      </p:ext>
    </p:extLst>
  </p:cSld>
  <p:clrMapOvr>
    <a:masterClrMapping/>
  </p:clrMapOvr>
</p:sld>
</file>

<file path=ppt/theme/theme1.xml><?xml version="1.0" encoding="utf-8"?>
<a:theme xmlns:a="http://schemas.openxmlformats.org/drawingml/2006/main" name="Theme1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8332</TotalTime>
  <Words>3961</Words>
  <Application>Microsoft Office PowerPoint</Application>
  <PresentationFormat>On-screen Show (4:3)</PresentationFormat>
  <Paragraphs>2783</Paragraphs>
  <Slides>43</Slides>
  <Notes>3</Notes>
  <HiddenSlides>3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9" baseType="lpstr">
      <vt:lpstr>Arial</vt:lpstr>
      <vt:lpstr>Calibri</vt:lpstr>
      <vt:lpstr>Microsoft Sans Serif</vt:lpstr>
      <vt:lpstr>Tahoma</vt:lpstr>
      <vt:lpstr>Theme1</vt:lpstr>
      <vt:lpstr>CorelDRAW</vt:lpstr>
      <vt:lpstr>   Optimize your Sample Preparation Workflow for PFAS Analysis</vt:lpstr>
      <vt:lpstr>Optimize your Sample Preparation Workflow for PFAS Analysis</vt:lpstr>
      <vt:lpstr>Automated Solid Phase Extraction front end for LC/MS</vt:lpstr>
      <vt:lpstr>Semi-Automated Solid Phase Extraction PFAS/PFOS front end for LC/MS</vt:lpstr>
      <vt:lpstr>System Components</vt:lpstr>
      <vt:lpstr>Can this Handle Dirty Samples?</vt:lpstr>
      <vt:lpstr>FMS, Inc.  Plastic Filtration Wool</vt:lpstr>
      <vt:lpstr>Prepping the 6ml Cartridge with Plastic Filtration Wool</vt:lpstr>
      <vt:lpstr>Live Instruments</vt:lpstr>
      <vt:lpstr>Sample Bottle Filter</vt:lpstr>
      <vt:lpstr>Dirty Sample from a Customer</vt:lpstr>
      <vt:lpstr>Industrial 433 Matrix 250ml </vt:lpstr>
      <vt:lpstr>6ml and 25ml Cartridges</vt:lpstr>
      <vt:lpstr>250 ml run to completion on  6 ml cartridge with Plastic Wool</vt:lpstr>
      <vt:lpstr>250ml run to completion  25ml cartridge</vt:lpstr>
      <vt:lpstr>TurboTrace PFC Automated Extraction and Concentration for PFAS/PFOS in  Drinking Water and WasteWater</vt:lpstr>
      <vt:lpstr>TurboTrace for Extraction and Concentration  of PFAS/PFOS in Drinking/WasteWater</vt:lpstr>
      <vt:lpstr>PowerPoint Presentation</vt:lpstr>
      <vt:lpstr>Automated Extraction and Concentration for PFAS/PFOS in Drinking Water</vt:lpstr>
      <vt:lpstr>EconoTrace SPE</vt:lpstr>
      <vt:lpstr>EconoTrace for Extraction and Concentration  of PFAS/PFOS in Drinking Water</vt:lpstr>
      <vt:lpstr>Automated Concentration for PFAs</vt:lpstr>
      <vt:lpstr>EPA 537.1 </vt:lpstr>
      <vt:lpstr>EPA 533</vt:lpstr>
      <vt:lpstr>PFAS Background</vt:lpstr>
      <vt:lpstr>TurboTrace Parallel Sequential PFC Automated Extraction and Concentration for PFAS/PFOS in  Drinking Water and WasteWater</vt:lpstr>
      <vt:lpstr>TurboTrace for Extraction and Concentration  of PFAS/PFOS in WasteWater</vt:lpstr>
      <vt:lpstr>PowerPoint Presentation</vt:lpstr>
      <vt:lpstr>Concentration Functionality</vt:lpstr>
      <vt:lpstr>Semi-Automated Solid Phase Extraction  front end for LC/MS</vt:lpstr>
      <vt:lpstr>EZPFC®</vt:lpstr>
      <vt:lpstr>EZPFC Semi Automated SPE</vt:lpstr>
      <vt:lpstr>EZPFC Semi Automated SPE</vt:lpstr>
      <vt:lpstr>PowerPoint Presentation</vt:lpstr>
      <vt:lpstr>1633 natives IDC spikes concentrations  and recoveries </vt:lpstr>
      <vt:lpstr>MDL data for native PFAS 1633 </vt:lpstr>
      <vt:lpstr>Method Detection Limit data for 1633 </vt:lpstr>
      <vt:lpstr>Native PFAS 1633 in tap water  from two locations </vt:lpstr>
      <vt:lpstr>Native PFAS 1633 in River Water </vt:lpstr>
      <vt:lpstr>Native PFAS 1633 in Well Water</vt:lpstr>
      <vt:lpstr>Competitor Comparison</vt:lpstr>
      <vt:lpstr>Summary</vt:lpstr>
      <vt:lpstr>Information Links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Automated Solid Phase extraction of water samples for EPA8270</dc:title>
  <dc:creator>FMS User 10</dc:creator>
  <cp:lastModifiedBy>Tom Hall</cp:lastModifiedBy>
  <cp:revision>422</cp:revision>
  <dcterms:created xsi:type="dcterms:W3CDTF">2011-11-10T13:55:22Z</dcterms:created>
  <dcterms:modified xsi:type="dcterms:W3CDTF">2025-02-05T12:59:55Z</dcterms:modified>
</cp:coreProperties>
</file>