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496" r:id="rId3"/>
    <p:sldId id="497" r:id="rId4"/>
    <p:sldId id="472" r:id="rId5"/>
    <p:sldId id="352" r:id="rId6"/>
    <p:sldId id="372" r:id="rId7"/>
    <p:sldId id="295" r:id="rId8"/>
    <p:sldId id="341" r:id="rId9"/>
    <p:sldId id="340" r:id="rId10"/>
    <p:sldId id="476" r:id="rId11"/>
    <p:sldId id="364" r:id="rId12"/>
    <p:sldId id="365" r:id="rId13"/>
    <p:sldId id="489" r:id="rId14"/>
    <p:sldId id="504" r:id="rId15"/>
    <p:sldId id="368" r:id="rId16"/>
    <p:sldId id="505" r:id="rId17"/>
    <p:sldId id="481" r:id="rId18"/>
    <p:sldId id="310" r:id="rId19"/>
    <p:sldId id="486" r:id="rId20"/>
    <p:sldId id="435" r:id="rId21"/>
    <p:sldId id="447" r:id="rId22"/>
    <p:sldId id="449" r:id="rId23"/>
    <p:sldId id="451" r:id="rId24"/>
    <p:sldId id="453" r:id="rId25"/>
    <p:sldId id="422" r:id="rId26"/>
    <p:sldId id="424" r:id="rId27"/>
    <p:sldId id="430" r:id="rId28"/>
    <p:sldId id="507" r:id="rId29"/>
    <p:sldId id="499" r:id="rId30"/>
    <p:sldId id="427" r:id="rId31"/>
    <p:sldId id="509" r:id="rId32"/>
    <p:sldId id="503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FD1584-8729-6881-E572-EF4F2153FBCF}" name="Tom Hall" initials="TH" userId="2c1433404a405a7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556" autoAdjust="0"/>
  </p:normalViewPr>
  <p:slideViewPr>
    <p:cSldViewPr>
      <p:cViewPr varScale="1">
        <p:scale>
          <a:sx n="102" d="100"/>
          <a:sy n="102" d="100"/>
        </p:scale>
        <p:origin x="12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5183\Documents\LC-GC-Papers\Data-PCB-so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2-20 ppb cal std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Sheet1!$P$41</c:f>
              <c:strCache>
                <c:ptCount val="1"/>
                <c:pt idx="0">
                  <c:v>QQQ-1117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Sheet1!$N$42:$N$58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Sheet1!$P$42:$P$58</c:f>
              <c:numCache>
                <c:formatCode>0.00</c:formatCode>
                <c:ptCount val="17"/>
                <c:pt idx="0">
                  <c:v>1.8782701053271991</c:v>
                </c:pt>
                <c:pt idx="1">
                  <c:v>1.9711476282389662</c:v>
                </c:pt>
                <c:pt idx="2">
                  <c:v>9.7106170831029814</c:v>
                </c:pt>
                <c:pt idx="3">
                  <c:v>9.6539196031947423</c:v>
                </c:pt>
                <c:pt idx="4">
                  <c:v>9.878790671429206</c:v>
                </c:pt>
                <c:pt idx="5">
                  <c:v>10.286055620554279</c:v>
                </c:pt>
                <c:pt idx="6">
                  <c:v>10.635068585312967</c:v>
                </c:pt>
                <c:pt idx="7">
                  <c:v>10.754903057559329</c:v>
                </c:pt>
                <c:pt idx="8">
                  <c:v>11.054997401742201</c:v>
                </c:pt>
                <c:pt idx="9">
                  <c:v>8.0020270777808786</c:v>
                </c:pt>
                <c:pt idx="10">
                  <c:v>8.8860704032853448</c:v>
                </c:pt>
                <c:pt idx="11">
                  <c:v>10.496421016863042</c:v>
                </c:pt>
                <c:pt idx="12">
                  <c:v>9.4837797285701235</c:v>
                </c:pt>
                <c:pt idx="13">
                  <c:v>10.043749747172827</c:v>
                </c:pt>
                <c:pt idx="14">
                  <c:v>9.7447075972958128</c:v>
                </c:pt>
                <c:pt idx="15">
                  <c:v>19.618097056359609</c:v>
                </c:pt>
                <c:pt idx="16">
                  <c:v>20.188700270838385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4-439D-976E-C57A0C205833}"/>
            </c:ext>
          </c:extLst>
        </c:ser>
        <c:ser>
          <c:idx val="2"/>
          <c:order val="2"/>
          <c:tx>
            <c:strRef>
              <c:f>Sheet1!$Q$41</c:f>
              <c:strCache>
                <c:ptCount val="1"/>
                <c:pt idx="0">
                  <c:v>QQQ-1118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Sheet1!$N$42:$N$58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Sheet1!$Q$42:$Q$58</c:f>
              <c:numCache>
                <c:formatCode>0.00</c:formatCode>
                <c:ptCount val="17"/>
                <c:pt idx="0">
                  <c:v>1.9043202980260072</c:v>
                </c:pt>
                <c:pt idx="1">
                  <c:v>2.0817475005514834</c:v>
                </c:pt>
                <c:pt idx="2">
                  <c:v>9.6813881250772287</c:v>
                </c:pt>
                <c:pt idx="3">
                  <c:v>10.493921499832618</c:v>
                </c:pt>
                <c:pt idx="4">
                  <c:v>10.305256261567632</c:v>
                </c:pt>
                <c:pt idx="5">
                  <c:v>10.789221605092079</c:v>
                </c:pt>
                <c:pt idx="6">
                  <c:v>9.6283528978205073</c:v>
                </c:pt>
                <c:pt idx="7">
                  <c:v>10.149930484453987</c:v>
                </c:pt>
                <c:pt idx="8">
                  <c:v>11.223288846099241</c:v>
                </c:pt>
                <c:pt idx="9">
                  <c:v>8.3951196757121505</c:v>
                </c:pt>
                <c:pt idx="10">
                  <c:v>8.3814113406109705</c:v>
                </c:pt>
                <c:pt idx="11">
                  <c:v>10.341041788065148</c:v>
                </c:pt>
                <c:pt idx="12">
                  <c:v>9.7910848145914073</c:v>
                </c:pt>
                <c:pt idx="13">
                  <c:v>10.52424756434184</c:v>
                </c:pt>
                <c:pt idx="14">
                  <c:v>9.7979395084782617</c:v>
                </c:pt>
                <c:pt idx="15">
                  <c:v>18.828958073733538</c:v>
                </c:pt>
                <c:pt idx="16">
                  <c:v>19.751349963444394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4-439D-976E-C57A0C205833}"/>
            </c:ext>
          </c:extLst>
        </c:ser>
        <c:ser>
          <c:idx val="3"/>
          <c:order val="3"/>
          <c:tx>
            <c:strRef>
              <c:f>Sheet1!$R$41</c:f>
              <c:strCache>
                <c:ptCount val="1"/>
                <c:pt idx="0">
                  <c:v>QQQ-1119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Sheet1!$N$42:$N$58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Sheet1!$R$42:$R$58</c:f>
              <c:numCache>
                <c:formatCode>0.00</c:formatCode>
                <c:ptCount val="17"/>
                <c:pt idx="0">
                  <c:v>1.7904342126666937</c:v>
                </c:pt>
                <c:pt idx="1">
                  <c:v>2.0922270542014862</c:v>
                </c:pt>
                <c:pt idx="2">
                  <c:v>9.743128244913029</c:v>
                </c:pt>
                <c:pt idx="3">
                  <c:v>9.0049729134548873</c:v>
                </c:pt>
                <c:pt idx="4">
                  <c:v>9.653039043541737</c:v>
                </c:pt>
                <c:pt idx="5">
                  <c:v>11.009300115031337</c:v>
                </c:pt>
                <c:pt idx="6">
                  <c:v>9.5709619924603384</c:v>
                </c:pt>
                <c:pt idx="7">
                  <c:v>10.189981601194367</c:v>
                </c:pt>
                <c:pt idx="8">
                  <c:v>11.330190900947601</c:v>
                </c:pt>
                <c:pt idx="9">
                  <c:v>9.2575375358473444</c:v>
                </c:pt>
                <c:pt idx="10">
                  <c:v>8.9553308711965336</c:v>
                </c:pt>
                <c:pt idx="11">
                  <c:v>9.8487903680489541</c:v>
                </c:pt>
                <c:pt idx="12">
                  <c:v>10.005814639563498</c:v>
                </c:pt>
                <c:pt idx="13">
                  <c:v>10.291972655350662</c:v>
                </c:pt>
                <c:pt idx="14">
                  <c:v>9.5035627942628267</c:v>
                </c:pt>
                <c:pt idx="15">
                  <c:v>18.677488733806257</c:v>
                </c:pt>
                <c:pt idx="16">
                  <c:v>21.020479046941936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4-439D-976E-C57A0C205833}"/>
            </c:ext>
          </c:extLst>
        </c:ser>
        <c:ser>
          <c:idx val="4"/>
          <c:order val="4"/>
          <c:tx>
            <c:strRef>
              <c:f>Sheet1!$S$41</c:f>
              <c:strCache>
                <c:ptCount val="1"/>
                <c:pt idx="0">
                  <c:v>QQQ-1120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Sheet1!$N$42:$N$58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Sheet1!$S$42:$S$58</c:f>
              <c:numCache>
                <c:formatCode>0.00</c:formatCode>
                <c:ptCount val="17"/>
                <c:pt idx="0">
                  <c:v>1.854707703619161</c:v>
                </c:pt>
                <c:pt idx="1">
                  <c:v>2.0310517348719408</c:v>
                </c:pt>
                <c:pt idx="2">
                  <c:v>9.602709084863621</c:v>
                </c:pt>
                <c:pt idx="3">
                  <c:v>9.8352613939274711</c:v>
                </c:pt>
                <c:pt idx="4">
                  <c:v>9.2245990653093752</c:v>
                </c:pt>
                <c:pt idx="5">
                  <c:v>10.94585980439618</c:v>
                </c:pt>
                <c:pt idx="6">
                  <c:v>10.842248711401027</c:v>
                </c:pt>
                <c:pt idx="7">
                  <c:v>10.395730801519436</c:v>
                </c:pt>
                <c:pt idx="8">
                  <c:v>10.164355784706572</c:v>
                </c:pt>
                <c:pt idx="9">
                  <c:v>11.691675370791291</c:v>
                </c:pt>
                <c:pt idx="10">
                  <c:v>9.8342121573658883</c:v>
                </c:pt>
                <c:pt idx="11">
                  <c:v>10.128239668909659</c:v>
                </c:pt>
                <c:pt idx="12">
                  <c:v>9.5960675643297417</c:v>
                </c:pt>
                <c:pt idx="13">
                  <c:v>10.257930151566907</c:v>
                </c:pt>
                <c:pt idx="14">
                  <c:v>9.5683887316894847</c:v>
                </c:pt>
                <c:pt idx="15">
                  <c:v>19.794034305620826</c:v>
                </c:pt>
                <c:pt idx="16">
                  <c:v>20.347818850382602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E4-439D-976E-C57A0C205833}"/>
            </c:ext>
          </c:extLst>
        </c:ser>
        <c:ser>
          <c:idx val="5"/>
          <c:order val="5"/>
          <c:tx>
            <c:strRef>
              <c:f>Sheet1!$T$41</c:f>
              <c:strCache>
                <c:ptCount val="1"/>
                <c:pt idx="0">
                  <c:v>QQQ-1121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Sheet1!$N$42:$N$58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Sheet1!$T$42:$T$58</c:f>
              <c:numCache>
                <c:formatCode>0.00</c:formatCode>
                <c:ptCount val="17"/>
                <c:pt idx="0">
                  <c:v>1.8446044351424797</c:v>
                </c:pt>
                <c:pt idx="1">
                  <c:v>2.1562420738856507</c:v>
                </c:pt>
                <c:pt idx="2">
                  <c:v>10.159766312629142</c:v>
                </c:pt>
                <c:pt idx="3">
                  <c:v>9.6977735040076389</c:v>
                </c:pt>
                <c:pt idx="4">
                  <c:v>9.8727041572795891</c:v>
                </c:pt>
                <c:pt idx="5">
                  <c:v>10.808069958226106</c:v>
                </c:pt>
                <c:pt idx="6">
                  <c:v>9.9507845676378182</c:v>
                </c:pt>
                <c:pt idx="7">
                  <c:v>10.17253522303611</c:v>
                </c:pt>
                <c:pt idx="8">
                  <c:v>9.3196125866704396</c:v>
                </c:pt>
                <c:pt idx="9">
                  <c:v>9.4802189199839138</c:v>
                </c:pt>
                <c:pt idx="10">
                  <c:v>7.76838687831847</c:v>
                </c:pt>
                <c:pt idx="11">
                  <c:v>9.3287751535025745</c:v>
                </c:pt>
                <c:pt idx="12">
                  <c:v>10.200489689829945</c:v>
                </c:pt>
                <c:pt idx="13">
                  <c:v>10.616588456602544</c:v>
                </c:pt>
                <c:pt idx="14">
                  <c:v>9.8108926988399858</c:v>
                </c:pt>
                <c:pt idx="15">
                  <c:v>21.283819965167204</c:v>
                </c:pt>
                <c:pt idx="16">
                  <c:v>20.258147915029166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E4-439D-976E-C57A0C205833}"/>
            </c:ext>
          </c:extLst>
        </c:ser>
        <c:ser>
          <c:idx val="6"/>
          <c:order val="6"/>
          <c:tx>
            <c:strRef>
              <c:f>Sheet1!$U$41</c:f>
              <c:strCache>
                <c:ptCount val="1"/>
                <c:pt idx="0">
                  <c:v>QQQ-1122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Sheet1!$N$42:$N$58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Sheet1!$U$42:$U$58</c:f>
              <c:numCache>
                <c:formatCode>0.00</c:formatCode>
                <c:ptCount val="17"/>
                <c:pt idx="0">
                  <c:v>1.7862634740229686</c:v>
                </c:pt>
                <c:pt idx="1">
                  <c:v>1.8835160325389639</c:v>
                </c:pt>
                <c:pt idx="2">
                  <c:v>10.212014559537531</c:v>
                </c:pt>
                <c:pt idx="3">
                  <c:v>10.379840354494736</c:v>
                </c:pt>
                <c:pt idx="4">
                  <c:v>9.6630303623644949</c:v>
                </c:pt>
                <c:pt idx="5">
                  <c:v>11.377559440047785</c:v>
                </c:pt>
                <c:pt idx="6">
                  <c:v>9.5735147514414081</c:v>
                </c:pt>
                <c:pt idx="7">
                  <c:v>8.856875314315257</c:v>
                </c:pt>
                <c:pt idx="8">
                  <c:v>11.901774884275687</c:v>
                </c:pt>
                <c:pt idx="9">
                  <c:v>9.4426713405400733</c:v>
                </c:pt>
                <c:pt idx="10">
                  <c:v>9.4660250923459515</c:v>
                </c:pt>
                <c:pt idx="11">
                  <c:v>9.1969080257017559</c:v>
                </c:pt>
                <c:pt idx="12">
                  <c:v>9.3536020354292138</c:v>
                </c:pt>
                <c:pt idx="13">
                  <c:v>9.9591051274528795</c:v>
                </c:pt>
                <c:pt idx="14">
                  <c:v>9.3616659619819771</c:v>
                </c:pt>
                <c:pt idx="15">
                  <c:v>20.814228048999915</c:v>
                </c:pt>
                <c:pt idx="16">
                  <c:v>20.451368248319291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E4-439D-976E-C57A0C205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570336"/>
        <c:axId val="9125628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Sheet1!$O$41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Sheet1!$N$42:$N$58</c15:sqref>
                        </c15:formulaRef>
                      </c:ext>
                    </c:extLst>
                    <c:strCache>
                      <c:ptCount val="17"/>
                      <c:pt idx="0">
                        <c:v>2378-T4CDF</c:v>
                      </c:pt>
                      <c:pt idx="1">
                        <c:v>2378-T4CDD</c:v>
                      </c:pt>
                      <c:pt idx="2">
                        <c:v>12378-P5CDF</c:v>
                      </c:pt>
                      <c:pt idx="3">
                        <c:v>23478-P5CDF</c:v>
                      </c:pt>
                      <c:pt idx="4">
                        <c:v>12378-P5CDD</c:v>
                      </c:pt>
                      <c:pt idx="5">
                        <c:v>123478-H6CDF</c:v>
                      </c:pt>
                      <c:pt idx="6">
                        <c:v>123678-H6CDF</c:v>
                      </c:pt>
                      <c:pt idx="7">
                        <c:v>234678-H6CDF</c:v>
                      </c:pt>
                      <c:pt idx="8">
                        <c:v>123478-H6CDD</c:v>
                      </c:pt>
                      <c:pt idx="9">
                        <c:v>123678-H6CDD</c:v>
                      </c:pt>
                      <c:pt idx="10">
                        <c:v>123789-H6CDD</c:v>
                      </c:pt>
                      <c:pt idx="11">
                        <c:v>123789-H6CDF</c:v>
                      </c:pt>
                      <c:pt idx="12">
                        <c:v>1234678-H7CDF</c:v>
                      </c:pt>
                      <c:pt idx="13">
                        <c:v>1234678-H7CDD</c:v>
                      </c:pt>
                      <c:pt idx="14">
                        <c:v>1234789-H7CDF</c:v>
                      </c:pt>
                      <c:pt idx="15">
                        <c:v>OCDD</c:v>
                      </c:pt>
                      <c:pt idx="16">
                        <c:v>OCDF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Sheet1!$O$42:$O$58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2E4-439D-976E-C57A0C205833}"/>
                  </c:ext>
                </c:extLst>
              </c15:ser>
            </c15:filteredBarSeries>
          </c:ext>
        </c:extLst>
      </c:barChart>
      <c:catAx>
        <c:axId val="9125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562848"/>
        <c:crosses val="autoZero"/>
        <c:auto val="1"/>
        <c:lblAlgn val="ctr"/>
        <c:lblOffset val="100"/>
        <c:noMultiLvlLbl val="0"/>
      </c:catAx>
      <c:valAx>
        <c:axId val="9125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in ppb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5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Limit-of-detection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Sheet1!$Q$65:$Q$81</c:f>
              <c:strCache>
                <c:ptCount val="17"/>
                <c:pt idx="0">
                  <c:v>2378-T4CDF</c:v>
                </c:pt>
                <c:pt idx="1">
                  <c:v>2378-T4CDD</c:v>
                </c:pt>
                <c:pt idx="2">
                  <c:v>12378-P5CDF</c:v>
                </c:pt>
                <c:pt idx="3">
                  <c:v>23478-P5CDF</c:v>
                </c:pt>
                <c:pt idx="4">
                  <c:v>12378-P5CDD</c:v>
                </c:pt>
                <c:pt idx="5">
                  <c:v>123478-H6CDF</c:v>
                </c:pt>
                <c:pt idx="6">
                  <c:v>123678-H6CDF</c:v>
                </c:pt>
                <c:pt idx="7">
                  <c:v>234678-H6CDF</c:v>
                </c:pt>
                <c:pt idx="8">
                  <c:v>123478-H6CDD</c:v>
                </c:pt>
                <c:pt idx="9">
                  <c:v>123678-H6CDD</c:v>
                </c:pt>
                <c:pt idx="10">
                  <c:v>123789-H6CDD</c:v>
                </c:pt>
                <c:pt idx="11">
                  <c:v>123789-H6CDF</c:v>
                </c:pt>
                <c:pt idx="12">
                  <c:v>1234678-H7CDF</c:v>
                </c:pt>
                <c:pt idx="13">
                  <c:v>1234678-H7CDD</c:v>
                </c:pt>
                <c:pt idx="14">
                  <c:v>1234789-H7CDF</c:v>
                </c:pt>
                <c:pt idx="15">
                  <c:v>OCDD</c:v>
                </c:pt>
                <c:pt idx="16">
                  <c:v>OCDF</c:v>
                </c:pt>
              </c:strCache>
            </c:strRef>
          </c:cat>
          <c:val>
            <c:numRef>
              <c:f>Sheet1!$R$65:$R$81</c:f>
              <c:numCache>
                <c:formatCode>0.00</c:formatCode>
                <c:ptCount val="17"/>
                <c:pt idx="0">
                  <c:v>3.5588914526724164E-2</c:v>
                </c:pt>
                <c:pt idx="1">
                  <c:v>3.5041113300512926E-2</c:v>
                </c:pt>
                <c:pt idx="2">
                  <c:v>0.14248705620118771</c:v>
                </c:pt>
                <c:pt idx="3">
                  <c:v>0.17494277918865428</c:v>
                </c:pt>
                <c:pt idx="4">
                  <c:v>0.10231091344945864</c:v>
                </c:pt>
                <c:pt idx="5">
                  <c:v>0.16899777823723855</c:v>
                </c:pt>
                <c:pt idx="6">
                  <c:v>0.13324381314869568</c:v>
                </c:pt>
                <c:pt idx="7">
                  <c:v>0.15645145307563835</c:v>
                </c:pt>
                <c:pt idx="8">
                  <c:v>0.21026578602582607</c:v>
                </c:pt>
                <c:pt idx="9">
                  <c:v>0.17565021200707431</c:v>
                </c:pt>
                <c:pt idx="10">
                  <c:v>8.9232709325948942E-2</c:v>
                </c:pt>
                <c:pt idx="11">
                  <c:v>0.20885954447249383</c:v>
                </c:pt>
                <c:pt idx="12">
                  <c:v>7.8717888958516377E-2</c:v>
                </c:pt>
                <c:pt idx="13">
                  <c:v>0.15342397497425941</c:v>
                </c:pt>
                <c:pt idx="14">
                  <c:v>0.19045290702479456</c:v>
                </c:pt>
                <c:pt idx="15">
                  <c:v>9.111191759473089E-2</c:v>
                </c:pt>
                <c:pt idx="16">
                  <c:v>0.11683554894755008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6-4796-B2B6-D189FA7D1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286592"/>
        <c:axId val="1007292416"/>
      </c:barChart>
      <c:catAx>
        <c:axId val="10072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292416"/>
        <c:crosses val="autoZero"/>
        <c:auto val="1"/>
        <c:lblAlgn val="ctr"/>
        <c:lblOffset val="100"/>
        <c:noMultiLvlLbl val="0"/>
      </c:catAx>
      <c:valAx>
        <c:axId val="1007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LOD in parts per billion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28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Sheet1!$C$27:$C$46</c:f>
                <c:numCache>
                  <c:formatCode>General</c:formatCode>
                  <c:ptCount val="20"/>
                  <c:pt idx="0">
                    <c:v>11.645198666158011</c:v>
                  </c:pt>
                  <c:pt idx="1">
                    <c:v>11.489435763051372</c:v>
                  </c:pt>
                  <c:pt idx="2">
                    <c:v>5.2441040650901698</c:v>
                  </c:pt>
                  <c:pt idx="3">
                    <c:v>5.5459109684728016</c:v>
                  </c:pt>
                  <c:pt idx="4">
                    <c:v>4.3421884647946483</c:v>
                  </c:pt>
                  <c:pt idx="5">
                    <c:v>9.6714742912332863</c:v>
                  </c:pt>
                  <c:pt idx="6">
                    <c:v>5.9471355334002896</c:v>
                  </c:pt>
                  <c:pt idx="7">
                    <c:v>7.1512233735448651</c:v>
                  </c:pt>
                  <c:pt idx="8">
                    <c:v>5.7340926565677606</c:v>
                  </c:pt>
                  <c:pt idx="9">
                    <c:v>8.0230994114193148</c:v>
                  </c:pt>
                  <c:pt idx="10">
                    <c:v>5.422052549645179</c:v>
                  </c:pt>
                  <c:pt idx="11">
                    <c:v>4.4045665707641417</c:v>
                  </c:pt>
                  <c:pt idx="12">
                    <c:v>5.51308151981896</c:v>
                  </c:pt>
                  <c:pt idx="13">
                    <c:v>6.5205066369662639</c:v>
                  </c:pt>
                  <c:pt idx="14">
                    <c:v>5.8357038371984489</c:v>
                  </c:pt>
                  <c:pt idx="15">
                    <c:v>14</c:v>
                  </c:pt>
                  <c:pt idx="16">
                    <c:v>3.1062356025320725</c:v>
                  </c:pt>
                  <c:pt idx="17">
                    <c:v>5.1459868545865843</c:v>
                  </c:pt>
                  <c:pt idx="18">
                    <c:v>3.0999231390526427</c:v>
                  </c:pt>
                  <c:pt idx="19">
                    <c:v>4.7089434258875773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Sheet1!$A$27:$A$46</c:f>
              <c:strCache>
                <c:ptCount val="20"/>
                <c:pt idx="0">
                  <c:v>PCB_28</c:v>
                </c:pt>
                <c:pt idx="1">
                  <c:v>PCB_52</c:v>
                </c:pt>
                <c:pt idx="2">
                  <c:v>PCB_77</c:v>
                </c:pt>
                <c:pt idx="3">
                  <c:v>PCB_81</c:v>
                </c:pt>
                <c:pt idx="4">
                  <c:v>PCB_101</c:v>
                </c:pt>
                <c:pt idx="5">
                  <c:v>PCB_105</c:v>
                </c:pt>
                <c:pt idx="6">
                  <c:v>PCB_114</c:v>
                </c:pt>
                <c:pt idx="7">
                  <c:v>PCB_118</c:v>
                </c:pt>
                <c:pt idx="8">
                  <c:v>PCB_123</c:v>
                </c:pt>
                <c:pt idx="9">
                  <c:v>PCB_126</c:v>
                </c:pt>
                <c:pt idx="10">
                  <c:v>PCB_138</c:v>
                </c:pt>
                <c:pt idx="11">
                  <c:v>PCB_153</c:v>
                </c:pt>
                <c:pt idx="12">
                  <c:v>PCB_156</c:v>
                </c:pt>
                <c:pt idx="13">
                  <c:v>PCB_157</c:v>
                </c:pt>
                <c:pt idx="14">
                  <c:v>PCB_167</c:v>
                </c:pt>
                <c:pt idx="15">
                  <c:v>PCB_169</c:v>
                </c:pt>
                <c:pt idx="16">
                  <c:v>PCB_170</c:v>
                </c:pt>
                <c:pt idx="17">
                  <c:v>PCB_180</c:v>
                </c:pt>
                <c:pt idx="18">
                  <c:v>PCB_189</c:v>
                </c:pt>
                <c:pt idx="19">
                  <c:v>PCB_209</c:v>
                </c:pt>
              </c:strCache>
            </c:strRef>
          </c:cat>
          <c:val>
            <c:numRef>
              <c:f>Sheet1!$B$27:$B$46</c:f>
              <c:numCache>
                <c:formatCode>0</c:formatCode>
                <c:ptCount val="20"/>
                <c:pt idx="0">
                  <c:v>82.5</c:v>
                </c:pt>
                <c:pt idx="1">
                  <c:v>81.166666666666671</c:v>
                </c:pt>
                <c:pt idx="2">
                  <c:v>82.166666666666671</c:v>
                </c:pt>
                <c:pt idx="3">
                  <c:v>80.166666666666671</c:v>
                </c:pt>
                <c:pt idx="4">
                  <c:v>79.333333333333329</c:v>
                </c:pt>
                <c:pt idx="5">
                  <c:v>84</c:v>
                </c:pt>
                <c:pt idx="6">
                  <c:v>79.166666666666671</c:v>
                </c:pt>
                <c:pt idx="7">
                  <c:v>82.333333333333329</c:v>
                </c:pt>
                <c:pt idx="8">
                  <c:v>84</c:v>
                </c:pt>
                <c:pt idx="9">
                  <c:v>82.833333333333329</c:v>
                </c:pt>
                <c:pt idx="10">
                  <c:v>86.833333333333329</c:v>
                </c:pt>
                <c:pt idx="11">
                  <c:v>87.833333333333329</c:v>
                </c:pt>
                <c:pt idx="12">
                  <c:v>86.166666666666671</c:v>
                </c:pt>
                <c:pt idx="13">
                  <c:v>84</c:v>
                </c:pt>
                <c:pt idx="14">
                  <c:v>82.833333333333329</c:v>
                </c:pt>
                <c:pt idx="15">
                  <c:v>78.833333333333329</c:v>
                </c:pt>
                <c:pt idx="16">
                  <c:v>75.5</c:v>
                </c:pt>
                <c:pt idx="17">
                  <c:v>79.333333333333329</c:v>
                </c:pt>
                <c:pt idx="18">
                  <c:v>83.5</c:v>
                </c:pt>
                <c:pt idx="19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C-472B-9171-D92C4F9AA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05344"/>
        <c:axId val="75322880"/>
      </c:barChart>
      <c:catAx>
        <c:axId val="7530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322880"/>
        <c:crosses val="autoZero"/>
        <c:auto val="1"/>
        <c:lblAlgn val="ctr"/>
        <c:lblOffset val="100"/>
        <c:noMultiLvlLbl val="0"/>
      </c:catAx>
      <c:valAx>
        <c:axId val="753228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Recoveries (%)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7530534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Extraction Procedure (2)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CF984-C591-4A21-A294-90B319A819D5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012C8-DA6D-4FA4-AA03-C4AA0F634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30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Extraction Procedure (2)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63D7-EE30-4D74-B066-3EE6A078572E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4930A-6989-4AF4-9FFC-90EEAF5B7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54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4930A-6989-4AF4-9FFC-90EEAF5B71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Extraction Procedure (2)</a:t>
            </a:r>
          </a:p>
        </p:txBody>
      </p:sp>
    </p:spTree>
    <p:extLst>
      <p:ext uri="{BB962C8B-B14F-4D97-AF65-F5344CB8AC3E}">
        <p14:creationId xmlns:p14="http://schemas.microsoft.com/office/powerpoint/2010/main" val="391194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8D9A2-1D54-41B7-8B09-B07B53E989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Extraction Procedure (2)</a:t>
            </a:r>
          </a:p>
        </p:txBody>
      </p:sp>
    </p:spTree>
    <p:extLst>
      <p:ext uri="{BB962C8B-B14F-4D97-AF65-F5344CB8AC3E}">
        <p14:creationId xmlns:p14="http://schemas.microsoft.com/office/powerpoint/2010/main" val="371047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3B4EE6-A460-4949-ADF4-4DDEE6BBEE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FC9E5E-12BD-41C6-8A73-A2D9109F30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F403-9A4C-43A8-921E-AE6B449C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AC6B-6758-4617-8638-72885E8F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7ABD-1D08-43B2-AE12-9E525A79C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defRPr baseline="0">
                <a:solidFill>
                  <a:schemeClr val="accent6"/>
                </a:solidFill>
              </a:defRPr>
            </a:lvl2pPr>
            <a:lvl3pPr>
              <a:defRPr baseline="0">
                <a:solidFill>
                  <a:schemeClr val="accent6"/>
                </a:solidFill>
              </a:defRPr>
            </a:lvl3pPr>
            <a:lvl4pPr>
              <a:defRPr baseline="0">
                <a:solidFill>
                  <a:schemeClr val="accent6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03A9-0D2A-4261-A9E3-458151E93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892E-6E08-4875-B015-5DE41727E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7464-EFDD-447A-A71F-B458A8811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FA10-7AF0-4411-B988-6D860D11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C727-1E6F-4947-9EAC-20D13B27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4643-9FC7-499F-961F-DCE9D728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1298-D574-4EE6-BEA0-4B9FCE035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FEF5-81BD-486F-9B70-44C68418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F0738C-BCB2-4F27-AC17-34777FCB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" descr="WaterCol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235200" y="5307013"/>
            <a:ext cx="162560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0" y="0"/>
          <a:ext cx="1219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34673040" imgH="40493160" progId="">
                  <p:embed/>
                </p:oleObj>
              </mc:Choice>
              <mc:Fallback>
                <p:oleObj name="CorelDRAW" r:id="rId14" imgW="34673040" imgH="404931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2" descr="FMS_logo_lore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8000" y="304801"/>
            <a:ext cx="203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raddink@fms-inc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33500" y="1600201"/>
            <a:ext cx="9525000" cy="3428999"/>
          </a:xfrm>
        </p:spPr>
        <p:txBody>
          <a:bodyPr/>
          <a:lstStyle/>
          <a:p>
            <a:pPr defTabSz="5015999">
              <a:defRPr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  <a:latin typeface="Lato" panose="020F0502020204030203" pitchFamily="34" charset="0"/>
              </a:rPr>
              <a:t>Optimized Workflow of POPs Analysis in Environmental and Food Matrices Using Semi-Automated Cleanup and GC-MS/MS</a:t>
            </a:r>
            <a:b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</a:rPr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3200" dirty="0"/>
            </a:br>
            <a:br>
              <a:rPr lang="en-US" sz="3200" dirty="0"/>
            </a:br>
            <a:endParaRPr lang="en-US" sz="2800" dirty="0"/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10561638" y="4404519"/>
            <a:ext cx="14889905" cy="2356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74424" tIns="138245" rIns="274424" bIns="138245">
            <a:spAutoFit/>
          </a:bodyPr>
          <a:lstStyle/>
          <a:p>
            <a:pPr marL="1027088" indent="-1027088" algn="ctr" defTabSz="6287931">
              <a:spcBef>
                <a:spcPts val="600"/>
              </a:spcBef>
            </a:pPr>
            <a:br>
              <a:rPr lang="en-US" sz="2400" b="1" dirty="0">
                <a:latin typeface="Calibri" pitchFamily="34" charset="0"/>
              </a:rPr>
            </a:br>
            <a:r>
              <a:rPr lang="en-US" sz="2400" b="1" dirty="0">
                <a:latin typeface="Calibri" pitchFamily="34" charset="0"/>
              </a:rPr>
              <a:t>Philip Bassignani, Ruud Addink, Philip Germansderfer</a:t>
            </a:r>
          </a:p>
          <a:p>
            <a:pPr marL="1027088" indent="-1027088" algn="ctr" defTabSz="6287931">
              <a:spcBef>
                <a:spcPts val="600"/>
              </a:spcBef>
            </a:pPr>
            <a:r>
              <a:rPr lang="en-US" sz="2400" b="1" dirty="0">
                <a:latin typeface="Calibri" pitchFamily="34" charset="0"/>
              </a:rPr>
              <a:t> Fluid Management Systems</a:t>
            </a:r>
          </a:p>
          <a:p>
            <a:pPr marL="1027088" indent="-1027088" algn="ctr" defTabSz="6287931">
              <a:spcBef>
                <a:spcPts val="600"/>
              </a:spcBef>
            </a:pPr>
            <a:r>
              <a:rPr lang="en-US" sz="2400" b="1" dirty="0">
                <a:latin typeface="Calibri" pitchFamily="34" charset="0"/>
              </a:rPr>
              <a:t>580 Pleasant Street, Watertown, MA 02472 , USA</a:t>
            </a:r>
          </a:p>
          <a:p>
            <a:pPr marL="1027088" indent="-1027088" algn="ctr" defTabSz="6287931">
              <a:spcBef>
                <a:spcPts val="600"/>
              </a:spcBef>
            </a:pPr>
            <a:r>
              <a:rPr lang="en-US" sz="2400" b="1" dirty="0">
                <a:latin typeface="Calibri" pitchFamily="34" charset="0"/>
              </a:rPr>
              <a:t> www.fms-inc.com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3DC46-7A3F-99C7-BBFF-55C8C22F0680}"/>
              </a:ext>
            </a:extLst>
          </p:cNvPr>
          <p:cNvSpPr txBox="1"/>
          <p:nvPr/>
        </p:nvSpPr>
        <p:spPr>
          <a:xfrm>
            <a:off x="2667000" y="3962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Ruud Addink (FMS) and Dale Walker (Agilent Technologies)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0"/>
    </mc:Choice>
    <mc:Fallback xmlns="">
      <p:transition spd="slow" advTm="92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SSY COLUMN REV 9.1.PNG"/>
          <p:cNvPicPr>
            <a:picLocks noChangeAspect="1"/>
          </p:cNvPicPr>
          <p:nvPr/>
        </p:nvPicPr>
        <p:blipFill>
          <a:blip r:embed="rId2" cstate="print"/>
          <a:srcRect l="47500" t="6204" r="47500" b="6937"/>
          <a:stretch>
            <a:fillRect/>
          </a:stretch>
        </p:blipFill>
        <p:spPr>
          <a:xfrm>
            <a:off x="1676400" y="2057400"/>
            <a:ext cx="457200" cy="3200400"/>
          </a:xfrm>
          <a:prstGeom prst="rect">
            <a:avLst/>
          </a:prstGeom>
        </p:spPr>
      </p:pic>
      <p:pic>
        <p:nvPicPr>
          <p:cNvPr id="14" name="Picture 13" descr="ASSY COLUMN REV 9.1.PNG"/>
          <p:cNvPicPr>
            <a:picLocks noChangeAspect="1"/>
          </p:cNvPicPr>
          <p:nvPr/>
        </p:nvPicPr>
        <p:blipFill>
          <a:blip r:embed="rId3" cstate="print"/>
          <a:srcRect l="48334" t="6571" r="48333" b="6570"/>
          <a:stretch>
            <a:fillRect/>
          </a:stretch>
        </p:blipFill>
        <p:spPr>
          <a:xfrm>
            <a:off x="2209800" y="2057400"/>
            <a:ext cx="304800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9134" y="15253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Classical Kit</a:t>
            </a:r>
          </a:p>
        </p:txBody>
      </p:sp>
      <p:pic>
        <p:nvPicPr>
          <p:cNvPr id="16" name="Picture 15" descr="ASSY COLUMN REV 9.1.PNG"/>
          <p:cNvPicPr>
            <a:picLocks noChangeAspect="1"/>
          </p:cNvPicPr>
          <p:nvPr/>
        </p:nvPicPr>
        <p:blipFill>
          <a:blip r:embed="rId4" cstate="print"/>
          <a:srcRect l="48334" t="6571" r="48333" b="6570"/>
          <a:stretch>
            <a:fillRect/>
          </a:stretch>
        </p:blipFill>
        <p:spPr>
          <a:xfrm>
            <a:off x="3581400" y="2114550"/>
            <a:ext cx="304800" cy="3200400"/>
          </a:xfrm>
          <a:prstGeom prst="rect">
            <a:avLst/>
          </a:prstGeom>
        </p:spPr>
      </p:pic>
      <p:pic>
        <p:nvPicPr>
          <p:cNvPr id="17" name="Picture 16" descr="ASSY COLUMN REV 9.1.PNG"/>
          <p:cNvPicPr>
            <a:picLocks noChangeAspect="1"/>
          </p:cNvPicPr>
          <p:nvPr/>
        </p:nvPicPr>
        <p:blipFill>
          <a:blip r:embed="rId5" cstate="print"/>
          <a:srcRect l="48334" t="6571" r="48333" b="6570"/>
          <a:stretch>
            <a:fillRect/>
          </a:stretch>
        </p:blipFill>
        <p:spPr>
          <a:xfrm>
            <a:off x="3962400" y="2114550"/>
            <a:ext cx="304800" cy="32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71532" y="158252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Classical Plus Kit</a:t>
            </a:r>
          </a:p>
        </p:txBody>
      </p:sp>
      <p:pic>
        <p:nvPicPr>
          <p:cNvPr id="19" name="Picture 18" descr="ASSY COLUMN REV 9.1.PNG"/>
          <p:cNvPicPr>
            <a:picLocks noChangeAspect="1"/>
          </p:cNvPicPr>
          <p:nvPr/>
        </p:nvPicPr>
        <p:blipFill>
          <a:blip r:embed="rId6" cstate="print"/>
          <a:srcRect l="47500" t="6570" r="47500" b="8122"/>
          <a:stretch>
            <a:fillRect/>
          </a:stretch>
        </p:blipFill>
        <p:spPr>
          <a:xfrm>
            <a:off x="5410221" y="2514600"/>
            <a:ext cx="332509" cy="2286000"/>
          </a:xfrm>
          <a:prstGeom prst="rect">
            <a:avLst/>
          </a:prstGeom>
        </p:spPr>
      </p:pic>
      <p:pic>
        <p:nvPicPr>
          <p:cNvPr id="20" name="Picture 19" descr="ASSY COLUMN REV 9.1.PNG"/>
          <p:cNvPicPr>
            <a:picLocks noChangeAspect="1"/>
          </p:cNvPicPr>
          <p:nvPr/>
        </p:nvPicPr>
        <p:blipFill>
          <a:blip r:embed="rId7" cstate="print"/>
          <a:srcRect l="48333" t="7755" r="48334" b="6937"/>
          <a:stretch>
            <a:fillRect/>
          </a:stretch>
        </p:blipFill>
        <p:spPr>
          <a:xfrm>
            <a:off x="5943600" y="2457450"/>
            <a:ext cx="238298" cy="2457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0" y="17452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 Kit</a:t>
            </a:r>
          </a:p>
        </p:txBody>
      </p:sp>
      <p:pic>
        <p:nvPicPr>
          <p:cNvPr id="22" name="Picture 21" descr="ASSY COLUMN REV 9.1.PNG"/>
          <p:cNvPicPr>
            <a:picLocks noChangeAspect="1"/>
          </p:cNvPicPr>
          <p:nvPr/>
        </p:nvPicPr>
        <p:blipFill>
          <a:blip r:embed="rId8" cstate="print"/>
          <a:srcRect l="47500" t="6204" r="47500" b="6937"/>
          <a:stretch>
            <a:fillRect/>
          </a:stretch>
        </p:blipFill>
        <p:spPr>
          <a:xfrm>
            <a:off x="7010400" y="2228850"/>
            <a:ext cx="457200" cy="3200400"/>
          </a:xfrm>
          <a:prstGeom prst="rect">
            <a:avLst/>
          </a:prstGeom>
        </p:spPr>
      </p:pic>
      <p:pic>
        <p:nvPicPr>
          <p:cNvPr id="23" name="Picture 22" descr="ASSY COLUMN REV 9.1.PNG"/>
          <p:cNvPicPr>
            <a:picLocks noChangeAspect="1"/>
          </p:cNvPicPr>
          <p:nvPr/>
        </p:nvPicPr>
        <p:blipFill>
          <a:blip r:embed="rId9" cstate="print"/>
          <a:srcRect l="48333" t="6204" r="47500" b="6937"/>
          <a:stretch>
            <a:fillRect/>
          </a:stretch>
        </p:blipFill>
        <p:spPr>
          <a:xfrm>
            <a:off x="7543800" y="2171700"/>
            <a:ext cx="381000" cy="3200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29400" y="173423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High-Capacity Kit</a:t>
            </a:r>
          </a:p>
        </p:txBody>
      </p:sp>
      <p:pic>
        <p:nvPicPr>
          <p:cNvPr id="25" name="Picture 24" descr="ASSY COLUMN REV 9.1.PNG"/>
          <p:cNvPicPr>
            <a:picLocks noChangeAspect="1"/>
          </p:cNvPicPr>
          <p:nvPr/>
        </p:nvPicPr>
        <p:blipFill>
          <a:blip r:embed="rId10" cstate="print"/>
          <a:srcRect l="48333" t="6204" r="48334" b="6937"/>
          <a:stretch>
            <a:fillRect/>
          </a:stretch>
        </p:blipFill>
        <p:spPr>
          <a:xfrm>
            <a:off x="9220200" y="2171700"/>
            <a:ext cx="304800" cy="3200400"/>
          </a:xfrm>
          <a:prstGeom prst="rect">
            <a:avLst/>
          </a:prstGeom>
        </p:spPr>
      </p:pic>
      <p:pic>
        <p:nvPicPr>
          <p:cNvPr id="26" name="Picture 25" descr="ASSY COLUMN REV 9.1.PNG"/>
          <p:cNvPicPr>
            <a:picLocks noChangeAspect="1"/>
          </p:cNvPicPr>
          <p:nvPr/>
        </p:nvPicPr>
        <p:blipFill>
          <a:blip r:embed="rId11" cstate="print"/>
          <a:srcRect l="48334" t="6204" r="48333" b="6937"/>
          <a:stretch>
            <a:fillRect/>
          </a:stretch>
        </p:blipFill>
        <p:spPr>
          <a:xfrm>
            <a:off x="9829800" y="2114550"/>
            <a:ext cx="304800" cy="3200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72025" y="176495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XL Capacity Kit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48091" y="304801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Column Kits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47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SuperVap Concentrator</a:t>
            </a:r>
          </a:p>
        </p:txBody>
      </p:sp>
      <p:pic>
        <p:nvPicPr>
          <p:cNvPr id="6" name="Picture 2" descr="C:\Users\raddink\AppData\Local\Microsoft\Windows\INetCache\Content.Outlook\I2IJF7HH\PowerVap Open cover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346" y="1481138"/>
            <a:ext cx="301730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676400" y="1371600"/>
            <a:ext cx="8991600" cy="44196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pre-heated to 45-60 ºC.</a:t>
            </a:r>
          </a:p>
          <a:p>
            <a:pPr marL="0" indent="0">
              <a:defRPr/>
            </a:pPr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Samples evaporated at stable T under 8 psi nitrogen.</a:t>
            </a:r>
          </a:p>
          <a:p>
            <a:pPr marL="0" indent="0">
              <a:defRPr/>
            </a:pPr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20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extract vial transferred to GC vial (can have direct-to-vial feature).</a:t>
            </a:r>
          </a:p>
          <a:p>
            <a:pPr marL="0" indent="0">
              <a:defRPr/>
            </a:pPr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Recovery standards added (</a:t>
            </a:r>
            <a:r>
              <a:rPr lang="en-US" sz="20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nonane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dodecane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marL="0" indent="0">
              <a:defRPr/>
            </a:pPr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Extract taken to 10 </a:t>
            </a:r>
            <a:r>
              <a:rPr lang="en-US" sz="20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uL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volume with a gentle stream of nitrogen at ambient temperature.</a:t>
            </a:r>
          </a:p>
          <a:p>
            <a:pPr marL="0" indent="0"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err="1"/>
              <a:t>SuperVap</a:t>
            </a:r>
            <a:r>
              <a:rPr lang="en-US" dirty="0"/>
              <a:t> Evaporation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98962"/>
            <a:ext cx="25146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84662"/>
            <a:ext cx="2667000" cy="40005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3429001" y="3733800"/>
            <a:ext cx="2418471" cy="1123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14800" y="381000"/>
            <a:ext cx="2590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6705600" y="3276600"/>
            <a:ext cx="1676400" cy="1580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5867400" y="5145741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GC vial</a:t>
            </a:r>
          </a:p>
        </p:txBody>
      </p:sp>
      <p:sp>
        <p:nvSpPr>
          <p:cNvPr id="14344" name="TextBox 15"/>
          <p:cNvSpPr txBox="1">
            <a:spLocks noChangeArrowheads="1"/>
          </p:cNvSpPr>
          <p:nvPr/>
        </p:nvSpPr>
        <p:spPr bwMode="auto">
          <a:xfrm>
            <a:off x="6858000" y="228601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Glass Evaporation tube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4DC6-F1E5-4EFC-BAFB-FED92375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GC-MS/MS 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619AE3B-4222-46C5-A702-7C78B0676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00327"/>
            <a:ext cx="4252206" cy="3857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E4AAB-54D2-9C1E-AFEF-868A086DB669}"/>
              </a:ext>
            </a:extLst>
          </p:cNvPr>
          <p:cNvSpPr txBox="1"/>
          <p:nvPr/>
        </p:nvSpPr>
        <p:spPr>
          <a:xfrm>
            <a:off x="2895600" y="464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Agilent 7010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2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7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GC-MS/MS Precision</a:t>
            </a:r>
            <a:endParaRPr lang="en-US" sz="6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6711F8-D549-460E-90B8-9C2CB4A96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034858"/>
              </p:ext>
            </p:extLst>
          </p:nvPr>
        </p:nvGraphicFramePr>
        <p:xfrm>
          <a:off x="3048000" y="1600200"/>
          <a:ext cx="6172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FAEF-9609-4053-BFAD-85B68854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GC-MS/MS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 of Detection</a:t>
            </a:r>
            <a:endParaRPr lang="en-US" sz="2800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579E2E-23EA-4C49-BAAD-88C17BBF7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43093"/>
              </p:ext>
            </p:extLst>
          </p:nvPr>
        </p:nvGraphicFramePr>
        <p:xfrm>
          <a:off x="3276600" y="1752600"/>
          <a:ext cx="579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20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EP-110 13C Recoveries DD/F Matrices</a:t>
            </a:r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F39F3EE0-85B8-4212-9DD2-4757C8858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5863280" cy="38224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EP-110 13C PCBs Recoveries Matrices</a:t>
            </a:r>
          </a:p>
        </p:txBody>
      </p:sp>
      <p:pic>
        <p:nvPicPr>
          <p:cNvPr id="10" name="Content Placeholder 9" descr="Chart, bar chart&#10;&#10;Description automatically generated">
            <a:extLst>
              <a:ext uri="{FF2B5EF4-FFF2-40B4-BE49-F238E27FC236}">
                <a16:creationId xmlns:a16="http://schemas.microsoft.com/office/drawing/2014/main" id="{F5AFC5EA-555A-4A1F-9910-480485BC3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28" y="1783595"/>
            <a:ext cx="5253673" cy="368149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883" y="304800"/>
            <a:ext cx="7728235" cy="742950"/>
          </a:xfrm>
        </p:spPr>
        <p:txBody>
          <a:bodyPr/>
          <a:lstStyle/>
          <a:p>
            <a:r>
              <a:rPr lang="en-US" sz="2800" dirty="0"/>
              <a:t>Semi-Automated  Sample Cleanup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582341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Simple to run, no computerized instrumentation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Fast: 30 - 45 min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Closed loop system to give a  clean background, low level detection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certified pre-packaged columns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 technology, only vacuum pump uses power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Economical column kits, choice of low fat and high fat column kits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electronics or mechanical equipment to fail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1616-BA37-46AE-9E9A-F3B187F9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2A55-1142-4DA3-8AF5-528AA8FB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58898"/>
            <a:ext cx="8229600" cy="4525963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endParaRPr lang="en-US" sz="2400" dirty="0"/>
          </a:p>
          <a:p>
            <a:r>
              <a:rPr lang="en-US" sz="2400" dirty="0"/>
              <a:t>Automated Hyphenated System Configurations for different Matrices and Extractions</a:t>
            </a:r>
          </a:p>
          <a:p>
            <a:endParaRPr lang="en-US" sz="2400" dirty="0"/>
          </a:p>
          <a:p>
            <a:r>
              <a:rPr lang="en-US" sz="2400" dirty="0"/>
              <a:t>Semi Automated Systems</a:t>
            </a:r>
          </a:p>
          <a:p>
            <a:endParaRPr lang="en-US" sz="2400" dirty="0"/>
          </a:p>
          <a:p>
            <a:r>
              <a:rPr lang="en-US" sz="2400" dirty="0"/>
              <a:t>GC/MS/MS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5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183" y="285762"/>
            <a:ext cx="7728235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 </a:t>
            </a:r>
            <a:r>
              <a:rPr lang="en-US" sz="2400" dirty="0"/>
              <a:t>Characteristics of  Semi-Automated  </a:t>
            </a:r>
            <a:br>
              <a:rPr lang="en-US" sz="2400" dirty="0"/>
            </a:br>
            <a:r>
              <a:rPr lang="en-US" sz="2400" dirty="0"/>
              <a:t>System (EZPrep)</a:t>
            </a:r>
          </a:p>
        </p:txBody>
      </p:sp>
      <p:pic>
        <p:nvPicPr>
          <p:cNvPr id="32" name="Picture 31" descr="000_EZ-PREP REV 7.PNG"/>
          <p:cNvPicPr>
            <a:picLocks noChangeAspect="1"/>
          </p:cNvPicPr>
          <p:nvPr/>
        </p:nvPicPr>
        <p:blipFill>
          <a:blip r:embed="rId2" cstate="print"/>
          <a:srcRect l="40000" t="13793" r="40000" b="12644"/>
          <a:stretch>
            <a:fillRect/>
          </a:stretch>
        </p:blipFill>
        <p:spPr>
          <a:xfrm>
            <a:off x="8153422" y="1905000"/>
            <a:ext cx="1838325" cy="36766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58000" y="190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Small Solvent Reservoirs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772400" y="2057413"/>
            <a:ext cx="762000" cy="226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70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Large Solvent Reservoirs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391400" y="3124200"/>
            <a:ext cx="838200" cy="383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29400" y="48006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Turn Table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391400" y="4876800"/>
            <a:ext cx="990600" cy="9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38" descr="000_EZ-PREP REV 71.PNG"/>
          <p:cNvPicPr>
            <a:picLocks noChangeAspect="1"/>
          </p:cNvPicPr>
          <p:nvPr/>
        </p:nvPicPr>
        <p:blipFill>
          <a:blip r:embed="rId3" cstate="print"/>
          <a:srcRect l="40000" t="13793" r="40000" b="14177"/>
          <a:stretch>
            <a:fillRect/>
          </a:stretch>
        </p:blipFill>
        <p:spPr>
          <a:xfrm>
            <a:off x="2514602" y="1905000"/>
            <a:ext cx="1682885" cy="32956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9436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Stage 1 Manifold (waste)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086600" y="4648213"/>
            <a:ext cx="1219200" cy="90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15200" y="4191013"/>
            <a:ext cx="1066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77000" y="4038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 Way Valve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810000" y="4114800"/>
            <a:ext cx="1219200" cy="242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054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Stage 2 Manifold (collection)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43400" y="297180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Large Solvent </a:t>
            </a:r>
          </a:p>
          <a:p>
            <a:r>
              <a:rPr lang="en-US" sz="900" dirty="0"/>
              <a:t>Reservoir 100/180 </a:t>
            </a:r>
            <a:r>
              <a:rPr lang="en-US" sz="900" dirty="0" err="1"/>
              <a:t>mL</a:t>
            </a:r>
            <a:endParaRPr lang="en-US" sz="9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191000" y="3352800"/>
            <a:ext cx="457200" cy="134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67200" y="2133613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Small Solvent Reservoirs (40 </a:t>
            </a:r>
            <a:r>
              <a:rPr lang="en-US" sz="900" dirty="0" err="1"/>
              <a:t>mL</a:t>
            </a:r>
            <a:r>
              <a:rPr lang="en-US" sz="900" dirty="0"/>
              <a:t>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886200" y="2286002"/>
            <a:ext cx="381000" cy="131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603" y="407381"/>
            <a:ext cx="7728235" cy="742950"/>
          </a:xfrm>
        </p:spPr>
        <p:txBody>
          <a:bodyPr/>
          <a:lstStyle/>
          <a:p>
            <a:pPr algn="ctr"/>
            <a:r>
              <a:rPr lang="en-US" sz="2800" dirty="0"/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Stage 1: to waste</a:t>
            </a:r>
          </a:p>
        </p:txBody>
      </p:sp>
      <p:pic>
        <p:nvPicPr>
          <p:cNvPr id="24" name="Content Placeholder 23" descr="EasyPrep_System_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7264" y="2057405"/>
            <a:ext cx="2737483" cy="3394075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990615" y="3127798"/>
            <a:ext cx="648187" cy="1215602"/>
          </a:xfrm>
          <a:prstGeom prst="straightConnector1">
            <a:avLst/>
          </a:prstGeom>
          <a:ln w="28575" cap="sq" cmpd="sng">
            <a:solidFill>
              <a:srgbClr val="FF0000">
                <a:alpha val="9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74483" y="3313046"/>
            <a:ext cx="1316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Vacuum pump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7315200" y="2212784"/>
            <a:ext cx="1334892" cy="457199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671618" y="3689448"/>
            <a:ext cx="433785" cy="901390"/>
          </a:xfrm>
          <a:prstGeom prst="straightConnector1">
            <a:avLst/>
          </a:prstGeom>
          <a:ln w="28575" cap="sq" cmpd="sng">
            <a:solidFill>
              <a:srgbClr val="FF0000">
                <a:alpha val="9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56355" y="2747952"/>
            <a:ext cx="668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Waste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63449" y="4590845"/>
            <a:ext cx="1885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Rotatory workstation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8418" y="1927477"/>
            <a:ext cx="8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Solvents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7391400" y="3124200"/>
            <a:ext cx="1828800" cy="759024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296403" y="28956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Column</a:t>
            </a:r>
          </a:p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assembly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1627" y="2081365"/>
            <a:ext cx="1410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Vacuum  gauge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10200" y="2427067"/>
            <a:ext cx="609600" cy="2163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391400" y="4680846"/>
            <a:ext cx="1239640" cy="424554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7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Stage 2: collect</a:t>
            </a:r>
          </a:p>
        </p:txBody>
      </p:sp>
      <p:pic>
        <p:nvPicPr>
          <p:cNvPr id="4" name="Content Placeholder 3" descr="EasyPrep_System_Back_Cov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6991" y="2057404"/>
            <a:ext cx="2898018" cy="339407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6705600" y="4648206"/>
            <a:ext cx="1295400" cy="136327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77200" y="4495806"/>
            <a:ext cx="1856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Manifold with collection tubes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781800" y="3962400"/>
            <a:ext cx="1371600" cy="114300"/>
          </a:xfrm>
          <a:prstGeom prst="straightConnector1">
            <a:avLst/>
          </a:prstGeom>
          <a:ln w="25400">
            <a:solidFill>
              <a:srgbClr val="FF0000">
                <a:alpha val="9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0" y="3810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Columns ready for elution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Attributes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Closed loop system: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Eliminates background contaminants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washing needed.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Capped solvent reservoirs</a:t>
            </a:r>
          </a:p>
          <a:p>
            <a:pPr marL="914400" lvl="2" indent="0" algn="just">
              <a:buFont typeface="Arial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Optimized for solvent reduction while obtaining highest possible recoveries</a:t>
            </a:r>
          </a:p>
          <a:p>
            <a:pPr lvl="1" algn="just">
              <a:buFont typeface="Arial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Uses Hexane and Toluene, no Dichloromethane</a:t>
            </a:r>
          </a:p>
          <a:p>
            <a:pPr lvl="1" algn="just">
              <a:buFont typeface="Arial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Easy sample loading on top of silica column via syringe vial</a:t>
            </a:r>
          </a:p>
          <a:p>
            <a:pPr lvl="1" algn="just">
              <a:buFont typeface="Arial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Columns connect easy with SNAP connections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4614"/>
            <a:ext cx="8229600" cy="3508773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Order of column assembly: Acid Silica-Carbon-Alumina</a:t>
            </a:r>
          </a:p>
          <a:p>
            <a:pPr marL="457200" lvl="1" indent="0" algn="just"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Conditioning all columns with hexane (waste)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Load sample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Elute columns with hexane and transfer all target compounds to carbon and alumina (waste)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Discard silica columns and remove carbon and alumina columns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Elute carbon and alumina individually with toluene (reverse)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Collect carbon fraction (PCDD/F and co-planary PCBs) and alumina fraction (mono- and di-ortho PCBs)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8229600" cy="857250"/>
          </a:xfrm>
        </p:spPr>
        <p:txBody>
          <a:bodyPr/>
          <a:lstStyle/>
          <a:p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 PCBs Recoveries EZPrep (%)</a:t>
            </a:r>
            <a:endParaRPr lang="en-US" sz="2400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E108FFAB-4457-421E-888F-2F0ED30E3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41" y="1636734"/>
            <a:ext cx="5321559" cy="3602328"/>
          </a:xfrm>
        </p:spPr>
      </p:pic>
    </p:spTree>
    <p:extLst>
      <p:ext uri="{BB962C8B-B14F-4D97-AF65-F5344CB8AC3E}">
        <p14:creationId xmlns:p14="http://schemas.microsoft.com/office/powerpoint/2010/main" val="254054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8229600" cy="857250"/>
          </a:xfrm>
        </p:spPr>
        <p:txBody>
          <a:bodyPr/>
          <a:lstStyle/>
          <a:p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 PCDD/F Recoveries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EZPrep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en-US" sz="2400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F4294548-97E1-461B-B8FD-8083AB2E8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5587999" cy="3352800"/>
          </a:xfrm>
        </p:spPr>
      </p:pic>
    </p:spTree>
    <p:extLst>
      <p:ext uri="{BB962C8B-B14F-4D97-AF65-F5344CB8AC3E}">
        <p14:creationId xmlns:p14="http://schemas.microsoft.com/office/powerpoint/2010/main" val="9346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88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Comparison of Native Data </a:t>
            </a:r>
            <a:b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with Automated System</a:t>
            </a:r>
            <a:endParaRPr lang="en-US" sz="3200" dirty="0">
              <a:latin typeface="+mn-lt"/>
            </a:endParaRP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5769952-87C1-4AB1-A33A-954A13CEC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386"/>
            <a:ext cx="5334022" cy="320041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3776-9538-28ED-2318-727EA605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   13C PCBs recoveries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7BDA-4086-A546-C8E1-E7126E48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815706"/>
              </p:ext>
            </p:extLst>
          </p:nvPr>
        </p:nvGraphicFramePr>
        <p:xfrm>
          <a:off x="3581400" y="24915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712B97-2494-FB35-759F-E03E24136D95}"/>
              </a:ext>
            </a:extLst>
          </p:cNvPr>
          <p:cNvSpPr txBox="1"/>
          <p:nvPr/>
        </p:nvSpPr>
        <p:spPr>
          <a:xfrm>
            <a:off x="8534400" y="30480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g soil in toluene, n=6</a:t>
            </a:r>
          </a:p>
        </p:txBody>
      </p:sp>
    </p:spTree>
    <p:extLst>
      <p:ext uri="{BB962C8B-B14F-4D97-AF65-F5344CB8AC3E}">
        <p14:creationId xmlns:p14="http://schemas.microsoft.com/office/powerpoint/2010/main" val="78913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4D4E-D01C-4509-A8E6-D2EE75A5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93158"/>
            <a:ext cx="8229600" cy="1135063"/>
          </a:xfrm>
        </p:spPr>
        <p:txBody>
          <a:bodyPr/>
          <a:lstStyle/>
          <a:p>
            <a:r>
              <a:rPr lang="en-US" sz="3200" dirty="0"/>
              <a:t>Conclusions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6A4E-E416-4B47-B95F-E35CE808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28221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sz="1050" dirty="0"/>
          </a:p>
          <a:p>
            <a:r>
              <a:rPr lang="en-US" altLang="en-US" sz="1200" dirty="0"/>
              <a:t>Combination of PLE, SuperVap and EP-110/EZPrep give flexibility to (semi-) automate extraction, concentration and cleanup for a wide variety of compounds.</a:t>
            </a:r>
          </a:p>
          <a:p>
            <a:endParaRPr lang="en-US" altLang="en-US" sz="1200" dirty="0"/>
          </a:p>
          <a:p>
            <a:r>
              <a:rPr lang="en-US" sz="1200" b="1" dirty="0"/>
              <a:t>PLE </a:t>
            </a:r>
            <a:r>
              <a:rPr lang="en-US" sz="1200" dirty="0"/>
              <a:t>(Pressurized Liquid Extraction)</a:t>
            </a:r>
          </a:p>
          <a:p>
            <a:pPr lvl="1" algn="just"/>
            <a:r>
              <a:rPr lang="en-US" sz="11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time: </a:t>
            </a:r>
          </a:p>
          <a:p>
            <a:pPr lvl="2" algn="just"/>
            <a:r>
              <a:rPr lang="en-US" sz="1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Automated Pressurized Liquid Extraction (PLE) takes 60 min start-to-finish</a:t>
            </a:r>
          </a:p>
          <a:p>
            <a:pPr lvl="2" algn="just"/>
            <a:r>
              <a:rPr lang="en-US" sz="1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Manual Soxhlet up to 24 h.</a:t>
            </a:r>
          </a:p>
          <a:p>
            <a:pPr lvl="2" algn="just"/>
            <a:r>
              <a:rPr lang="en-US" sz="1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 to 8 samples in Parallel</a:t>
            </a:r>
            <a:endParaRPr lang="en-US" sz="14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en-US" sz="11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cost: less labor involved, shorter turnover time per sample, less electricity use for PLE than Soxhlet.</a:t>
            </a:r>
            <a:endParaRPr lang="en-US" sz="14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volume: less solvent used.</a:t>
            </a:r>
          </a:p>
          <a:p>
            <a:pPr marL="457200" lvl="1" indent="0">
              <a:buNone/>
            </a:pPr>
            <a:endParaRPr lang="en-US" sz="1050" dirty="0"/>
          </a:p>
          <a:p>
            <a:r>
              <a:rPr lang="en-US" sz="1200" b="1" dirty="0"/>
              <a:t>EP110 </a:t>
            </a:r>
          </a:p>
          <a:p>
            <a:pPr lvl="1"/>
            <a:r>
              <a:rPr lang="en-US" sz="1100" dirty="0"/>
              <a:t>Uses No DCM</a:t>
            </a:r>
          </a:p>
          <a:p>
            <a:pPr lvl="1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solvent use 100-250 mL</a:t>
            </a:r>
          </a:p>
          <a:p>
            <a:pPr lvl="1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time from sample till data between 3-4.5 h</a:t>
            </a:r>
          </a:p>
          <a:p>
            <a:pPr lvl="1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up step time between 30 and 45 min</a:t>
            </a:r>
          </a:p>
          <a:p>
            <a:pPr lvl="1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Modular 2 to 8 sample configurations in parallel</a:t>
            </a:r>
          </a:p>
          <a:p>
            <a:pPr marL="0" indent="0" algn="just">
              <a:buNone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 and EP-110 can be configured in one system</a:t>
            </a:r>
          </a:p>
          <a:p>
            <a:pPr lvl="1" algn="just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en-US" altLang="en-US" sz="1800" dirty="0"/>
          </a:p>
          <a:p>
            <a:endParaRPr lang="en-US" alt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447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2219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ea typeface="Tahoma" pitchFamily="34" charset="0"/>
                <a:cs typeface="Tahoma" pitchFamily="34" charset="0"/>
              </a:rPr>
              <a:t>Challenges of POPs Sample Pr</a:t>
            </a:r>
            <a:r>
              <a:rPr lang="en-US" sz="3200" dirty="0"/>
              <a:t>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3886200"/>
          </a:xfrm>
        </p:spPr>
        <p:txBody>
          <a:bodyPr/>
          <a:lstStyle/>
          <a:p>
            <a:pPr algn="just"/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Labor intensive, prone to error</a:t>
            </a:r>
          </a:p>
          <a:p>
            <a:pPr algn="just"/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Compliance with regulatory procedures and accreditation (lengthy method validation)</a:t>
            </a:r>
          </a:p>
          <a:p>
            <a:pPr algn="just"/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Strict QA/QC requirements</a:t>
            </a:r>
          </a:p>
          <a:p>
            <a:pPr algn="just"/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matrix complexity</a:t>
            </a:r>
          </a:p>
          <a:p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Native background and interferences (can be orders of magnitude higher than analytes)</a:t>
            </a:r>
          </a:p>
          <a:p>
            <a:endParaRPr lang="en-US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Pico/</a:t>
            </a:r>
            <a:r>
              <a:rPr lang="en-US" sz="1600" b="1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femto</a:t>
            </a: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-gram analyses require ultra pure extract and excellent instrument sensitivity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Conclusions (2)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09" y="1628775"/>
            <a:ext cx="8229600" cy="360045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accent2"/>
                </a:solidFill>
              </a:rPr>
              <a:t>Ezprep</a:t>
            </a:r>
            <a:r>
              <a:rPr lang="en-US" sz="1800" b="1" dirty="0">
                <a:solidFill>
                  <a:schemeClr val="accent2"/>
                </a:solidFill>
              </a:rPr>
              <a:t> Semi-Automated Sample Cleanup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/>
                </a:solidFill>
              </a:rPr>
              <a:t>Is </a:t>
            </a:r>
            <a:r>
              <a:rPr lang="en-US" sz="1400" dirty="0">
                <a:solidFill>
                  <a:schemeClr val="accent2"/>
                </a:solidFill>
              </a:rPr>
              <a:t>a low solvent and fastest clean up system for Dioxins and PCBs (30 - 45 min)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High sample throughput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18 samples/hour</a:t>
            </a:r>
            <a:endParaRPr lang="en-US" sz="1800" dirty="0">
              <a:solidFill>
                <a:schemeClr val="accent2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6 samples in parallel per station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3 stations fit in one hood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System gives excellent recoveries for PCDD/F, PCB and PBDEs comparable to automated systems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Use of certified  pre-packaged columns guarantees low native background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12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181B-7597-4E11-AF63-CFC2FD7A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28600"/>
            <a:ext cx="8229600" cy="1143000"/>
          </a:xfrm>
        </p:spPr>
        <p:txBody>
          <a:bodyPr/>
          <a:lstStyle/>
          <a:p>
            <a:r>
              <a:rPr lang="en-US" sz="3200" dirty="0"/>
              <a:t>Agilent 7010 MS/MS Dioxin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F120-F59D-4224-B918-4AB9E429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="1" dirty="0"/>
              <a:t>Provides a complete Dioxin/PCB workflow with FMS Sample Prep Systems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="1" dirty="0"/>
              <a:t>Easy to Use and Implement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="1" dirty="0"/>
              <a:t>Cost Effective Alternative to High-Res Mass Spec</a:t>
            </a:r>
          </a:p>
          <a:p>
            <a:pPr marL="525780" lvl="1" indent="-342900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Lower instrumental purchase cost</a:t>
            </a:r>
          </a:p>
          <a:p>
            <a:pPr marL="525780" lvl="1" indent="-342900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Lower cost of real estate</a:t>
            </a:r>
          </a:p>
          <a:p>
            <a:pPr marL="525780" lvl="1" indent="-342900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Lower operational cost from lower training requirements and lower maintenance costs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57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8E084D-B215-4373-A953-169E6AEC9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03AEC1-D634-48EE-B733-80F30EE8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r.addink@fms-inc.com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0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543800" cy="609600"/>
          </a:xfrm>
        </p:spPr>
        <p:txBody>
          <a:bodyPr/>
          <a:lstStyle/>
          <a:p>
            <a:r>
              <a:rPr lang="en-US" sz="3200" dirty="0"/>
              <a:t>Automated Sample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447800"/>
            <a:ext cx="9144000" cy="3394472"/>
          </a:xfrm>
        </p:spPr>
        <p:txBody>
          <a:bodyPr/>
          <a:lstStyle/>
          <a:p>
            <a:pPr marL="0" indent="0"/>
            <a:r>
              <a:rPr lang="en-US" sz="2400" b="1" dirty="0"/>
              <a:t>    </a:t>
            </a:r>
            <a:r>
              <a:rPr lang="en-US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Advantages  of Automated Sample Prep</a:t>
            </a:r>
          </a:p>
          <a:p>
            <a:pPr marL="0" indent="0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Rapid Turn Around Time:       	 	  30 to 45 Minutes for 6 Samples</a:t>
            </a:r>
          </a:p>
          <a:p>
            <a:pPr lvl="1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Cleaner Background Interferences:	  Closed Loop System</a:t>
            </a:r>
          </a:p>
          <a:p>
            <a:pPr lvl="1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Quality Results:	     	     	  Certified Pre-packaged  Columns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 Technology:	 	    	  Lower solvent and power use</a:t>
            </a:r>
          </a:p>
          <a:p>
            <a:pPr lvl="1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QA/QC &amp;  Accreditation Requirements:  	  Easier to Manage</a:t>
            </a:r>
          </a:p>
          <a:p>
            <a:pPr lvl="1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Computerized  Method:		  Instrumentation based prep</a:t>
            </a:r>
          </a:p>
          <a:p>
            <a:pPr marL="3657600" lvl="8" indent="0">
              <a:buNone/>
            </a:pPr>
            <a:r>
              <a:rPr lang="en-US" sz="1200" dirty="0"/>
              <a:t>                                 </a:t>
            </a:r>
          </a:p>
          <a:p>
            <a:pPr marL="3657600" lvl="8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2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8229600" cy="1143000"/>
          </a:xfrm>
        </p:spPr>
        <p:txBody>
          <a:bodyPr/>
          <a:lstStyle/>
          <a:p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Sample Processing Workflow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886200"/>
          </a:xfrm>
        </p:spPr>
        <p:txBody>
          <a:bodyPr/>
          <a:lstStyle/>
          <a:p>
            <a:pPr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Analysis of various matrices for PCDD/Fs and PCBs using extraction, cleanup and concentration.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Soxhlet extraction (typically up to 16-24 h).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Concentration step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Preparative multi-column chromatography involving various solvents and steps.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include acid-base-neutral silica, pure acidified silica, alumina, Florisil and carbon columns. Use of H2SO4 acid mixed with silica; NaOH mixed with silica Neutral Silica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Fractionation and Concentration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Automation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Advantages of automated sample prep are:</a:t>
            </a:r>
          </a:p>
          <a:p>
            <a:pPr algn="just"/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time: </a:t>
            </a:r>
          </a:p>
          <a:p>
            <a:pPr lvl="1"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Automated Pressurized Liquid Extraction (PLE) takes 60 min start-to-finish</a:t>
            </a:r>
          </a:p>
          <a:p>
            <a:pPr lvl="1" algn="just"/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Manual Soxhlet up to 24 h.</a:t>
            </a:r>
          </a:p>
          <a:p>
            <a:pPr algn="just"/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cost: less labor involved, shorter turnover time per sample, less electricity use for PLE than </a:t>
            </a:r>
            <a:r>
              <a:rPr lang="en-US" sz="20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Soxhlet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volume: less solvent used.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8153400" cy="3200400"/>
          </a:xfrm>
        </p:spPr>
        <p:txBody>
          <a:bodyPr rtlCol="0"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Pressurized Liquid Extraction (PLE) for sample extraction is fast (60 min), efficient (120 </a:t>
            </a:r>
            <a:r>
              <a:rPr lang="en-U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1500 psi), green (less power), reliable (long track record).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Users' choice of fully automated or semi automated clean up system: fast (30-45 min), low solvent usage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91440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Automating the Workflow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76400"/>
            <a:ext cx="8534400" cy="3810000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automated sample load and elution.</a:t>
            </a: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Sample Extracts in hexane directly onto the system with no Manual Pretreatment</a:t>
            </a: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perform QC sample simultaneously with a Real sample.  </a:t>
            </a:r>
          </a:p>
          <a:p>
            <a:pPr lvl="1" algn="just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samples per module </a:t>
            </a: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column configuration: silica-carbon-alumina.</a:t>
            </a: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no DCM, only Hexane and Toluene.</a:t>
            </a: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Clean Up time 30-45 min.</a:t>
            </a: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volumes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Cleanup</a:t>
            </a:r>
          </a:p>
        </p:txBody>
      </p:sp>
    </p:spTree>
    <p:extLst>
      <p:ext uri="{BB962C8B-B14F-4D97-AF65-F5344CB8AC3E}">
        <p14:creationId xmlns:p14="http://schemas.microsoft.com/office/powerpoint/2010/main" val="5615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6ADAC3-6F4C-4E7D-A06F-4A7A5E78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28" y="144780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Silica  - PCB/PBDE-free Acid, Base and Neutral silica gel column (mini, classical, classical plus, high capacity, XL).</a:t>
            </a: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Alumina – PCB/PBDE-free basic alumina column.</a:t>
            </a: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Carbon – PCB/PBDE-free carbon/celite column.</a:t>
            </a:r>
          </a:p>
          <a:p>
            <a:pPr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Packed in disposable Teflon tubes; individually sealed in Mylar packaging; production in clean room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82043"/>
      </p:ext>
    </p:extLst>
  </p:cSld>
  <p:clrMapOvr>
    <a:masterClrMapping/>
  </p:clrMapOvr>
</p:sld>
</file>

<file path=ppt/theme/theme1.xml><?xml version="1.0" encoding="utf-8"?>
<a:theme xmlns:a="http://schemas.openxmlformats.org/drawingml/2006/main" name="FMS 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FMS 1</Template>
  <TotalTime>4046</TotalTime>
  <Words>1239</Words>
  <Application>Microsoft Office PowerPoint</Application>
  <PresentationFormat>Widescreen</PresentationFormat>
  <Paragraphs>243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Lato</vt:lpstr>
      <vt:lpstr>Tahoma</vt:lpstr>
      <vt:lpstr>Wingdings</vt:lpstr>
      <vt:lpstr>FMS 1</vt:lpstr>
      <vt:lpstr>CorelDRAW</vt:lpstr>
      <vt:lpstr>   Optimized Workflow of POPs Analysis in Environmental and Food Matrices Using Semi-Automated Cleanup and GC-MS/MS     </vt:lpstr>
      <vt:lpstr>Overview</vt:lpstr>
      <vt:lpstr>Challenges of POPs Sample Prep</vt:lpstr>
      <vt:lpstr>Automated Sample Prep</vt:lpstr>
      <vt:lpstr>Sample Processing Workflow</vt:lpstr>
      <vt:lpstr>Automation</vt:lpstr>
      <vt:lpstr>Automating the Workflow</vt:lpstr>
      <vt:lpstr>Automated Cleanup</vt:lpstr>
      <vt:lpstr>Columns</vt:lpstr>
      <vt:lpstr>PowerPoint Presentation</vt:lpstr>
      <vt:lpstr>SuperVap Concentrator</vt:lpstr>
      <vt:lpstr>SuperVap Evaporation</vt:lpstr>
      <vt:lpstr>PowerPoint Presentation</vt:lpstr>
      <vt:lpstr>Using the GC-MS/MS </vt:lpstr>
      <vt:lpstr>GC-MS/MS Precision</vt:lpstr>
      <vt:lpstr>GC-MS/MS  Limit of Detection</vt:lpstr>
      <vt:lpstr>EP-110 13C Recoveries DD/F Matrices</vt:lpstr>
      <vt:lpstr>EP-110 13C PCBs Recoveries Matrices</vt:lpstr>
      <vt:lpstr>Semi-Automated  Sample Cleanup</vt:lpstr>
      <vt:lpstr> Characteristics of  Semi-Automated   System (EZPrep)</vt:lpstr>
      <vt:lpstr> Stage 1: to waste</vt:lpstr>
      <vt:lpstr>Stage 2: collect</vt:lpstr>
      <vt:lpstr>Attributes </vt:lpstr>
      <vt:lpstr>Procedure </vt:lpstr>
      <vt:lpstr>13C PCBs Recoveries EZPrep (%)</vt:lpstr>
      <vt:lpstr>13C PCDD/F Recoveries EZPrep (%)</vt:lpstr>
      <vt:lpstr>Comparison of Native Data  with Automated System</vt:lpstr>
      <vt:lpstr>    13C PCBs recoveries in soil</vt:lpstr>
      <vt:lpstr>Conclusions (1)</vt:lpstr>
      <vt:lpstr> Conclusions (2) </vt:lpstr>
      <vt:lpstr>Agilent 7010 MS/MS Dioxin Analysis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Pressurized Liquid Extraction andMulti-column Clean Up for the Analysis of POPs in Human Serum and Milk</dc:title>
  <dc:creator>Ruud Addink</dc:creator>
  <cp:lastModifiedBy>Rudolf Addink</cp:lastModifiedBy>
  <cp:revision>525</cp:revision>
  <dcterms:created xsi:type="dcterms:W3CDTF">2012-06-08T15:32:03Z</dcterms:created>
  <dcterms:modified xsi:type="dcterms:W3CDTF">2022-07-21T20:24:43Z</dcterms:modified>
</cp:coreProperties>
</file>