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handoutMasterIdLst>
    <p:handoutMasterId r:id="rId35"/>
  </p:handoutMasterIdLst>
  <p:sldIdLst>
    <p:sldId id="388" r:id="rId2"/>
    <p:sldId id="389" r:id="rId3"/>
    <p:sldId id="471" r:id="rId4"/>
    <p:sldId id="390" r:id="rId5"/>
    <p:sldId id="472" r:id="rId6"/>
    <p:sldId id="473" r:id="rId7"/>
    <p:sldId id="474" r:id="rId8"/>
    <p:sldId id="418" r:id="rId9"/>
    <p:sldId id="475" r:id="rId10"/>
    <p:sldId id="476" r:id="rId11"/>
    <p:sldId id="441" r:id="rId12"/>
    <p:sldId id="440" r:id="rId13"/>
    <p:sldId id="444" r:id="rId14"/>
    <p:sldId id="510" r:id="rId15"/>
    <p:sldId id="445" r:id="rId16"/>
    <p:sldId id="511" r:id="rId17"/>
    <p:sldId id="399" r:id="rId18"/>
    <p:sldId id="478" r:id="rId19"/>
    <p:sldId id="486" r:id="rId20"/>
    <p:sldId id="487" r:id="rId21"/>
    <p:sldId id="488" r:id="rId22"/>
    <p:sldId id="489" r:id="rId23"/>
    <p:sldId id="490" r:id="rId24"/>
    <p:sldId id="492" r:id="rId25"/>
    <p:sldId id="513" r:id="rId26"/>
    <p:sldId id="404" r:id="rId27"/>
    <p:sldId id="447" r:id="rId28"/>
    <p:sldId id="453" r:id="rId29"/>
    <p:sldId id="421" r:id="rId30"/>
    <p:sldId id="520" r:id="rId31"/>
    <p:sldId id="427" r:id="rId32"/>
    <p:sldId id="522" r:id="rId3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123" autoAdjust="0"/>
    <p:restoredTop sz="94556" autoAdjust="0"/>
  </p:normalViewPr>
  <p:slideViewPr>
    <p:cSldViewPr>
      <p:cViewPr varScale="1">
        <p:scale>
          <a:sx n="139" d="100"/>
          <a:sy n="139" d="100"/>
        </p:scale>
        <p:origin x="402" y="10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57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ddink\Documents\LC-GC-Papers\Data-PCB-soi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ddink\Documents\LC-GC-Papers\Data-PCB-salm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8221379734942"/>
          <c:y val="5.5625086337891982E-2"/>
          <c:w val="0.85148650400181458"/>
          <c:h val="0.6988489432242037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plus"/>
            <c:errValType val="cust"/>
            <c:noEndCap val="0"/>
            <c:plus>
              <c:numRef>
                <c:f>Sheet1!$C$27:$C$46</c:f>
                <c:numCache>
                  <c:formatCode>General</c:formatCode>
                  <c:ptCount val="20"/>
                  <c:pt idx="0">
                    <c:v>11.645198666158011</c:v>
                  </c:pt>
                  <c:pt idx="1">
                    <c:v>11.489435763051372</c:v>
                  </c:pt>
                  <c:pt idx="2">
                    <c:v>5.2441040650901698</c:v>
                  </c:pt>
                  <c:pt idx="3">
                    <c:v>5.5459109684727883</c:v>
                  </c:pt>
                  <c:pt idx="4">
                    <c:v>4.3421884647946483</c:v>
                  </c:pt>
                  <c:pt idx="5">
                    <c:v>9.6714742912332863</c:v>
                  </c:pt>
                  <c:pt idx="6">
                    <c:v>5.9471355334002807</c:v>
                  </c:pt>
                  <c:pt idx="7">
                    <c:v>7.1512233735448794</c:v>
                  </c:pt>
                  <c:pt idx="8">
                    <c:v>5.7340926565677606</c:v>
                  </c:pt>
                  <c:pt idx="9">
                    <c:v>8.0230994114193148</c:v>
                  </c:pt>
                  <c:pt idx="10">
                    <c:v>5.4220525496451755</c:v>
                  </c:pt>
                  <c:pt idx="11">
                    <c:v>4.4045665707641417</c:v>
                  </c:pt>
                  <c:pt idx="12">
                    <c:v>5.5130815198189476</c:v>
                  </c:pt>
                  <c:pt idx="13">
                    <c:v>6.520506636966247</c:v>
                  </c:pt>
                  <c:pt idx="14">
                    <c:v>5.8357038371984409</c:v>
                  </c:pt>
                  <c:pt idx="15">
                    <c:v>14</c:v>
                  </c:pt>
                  <c:pt idx="16">
                    <c:v>3.1062356025320752</c:v>
                  </c:pt>
                  <c:pt idx="17">
                    <c:v>5.1459868545865701</c:v>
                  </c:pt>
                  <c:pt idx="18">
                    <c:v>3.0999231390526427</c:v>
                  </c:pt>
                  <c:pt idx="19">
                    <c:v>4.7089434258875853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Sheet1!$A$27:$A$46</c:f>
              <c:strCache>
                <c:ptCount val="20"/>
                <c:pt idx="0">
                  <c:v>PCB_28</c:v>
                </c:pt>
                <c:pt idx="1">
                  <c:v>PCB_52</c:v>
                </c:pt>
                <c:pt idx="2">
                  <c:v>PCB_77</c:v>
                </c:pt>
                <c:pt idx="3">
                  <c:v>PCB_81</c:v>
                </c:pt>
                <c:pt idx="4">
                  <c:v>PCB_101</c:v>
                </c:pt>
                <c:pt idx="5">
                  <c:v>PCB_105</c:v>
                </c:pt>
                <c:pt idx="6">
                  <c:v>PCB_114</c:v>
                </c:pt>
                <c:pt idx="7">
                  <c:v>PCB_118</c:v>
                </c:pt>
                <c:pt idx="8">
                  <c:v>PCB_123</c:v>
                </c:pt>
                <c:pt idx="9">
                  <c:v>PCB_126</c:v>
                </c:pt>
                <c:pt idx="10">
                  <c:v>PCB_138</c:v>
                </c:pt>
                <c:pt idx="11">
                  <c:v>PCB_153</c:v>
                </c:pt>
                <c:pt idx="12">
                  <c:v>PCB_156</c:v>
                </c:pt>
                <c:pt idx="13">
                  <c:v>PCB_157</c:v>
                </c:pt>
                <c:pt idx="14">
                  <c:v>PCB_167</c:v>
                </c:pt>
                <c:pt idx="15">
                  <c:v>PCB_169</c:v>
                </c:pt>
                <c:pt idx="16">
                  <c:v>PCB_170</c:v>
                </c:pt>
                <c:pt idx="17">
                  <c:v>PCB_180</c:v>
                </c:pt>
                <c:pt idx="18">
                  <c:v>PCB_189</c:v>
                </c:pt>
                <c:pt idx="19">
                  <c:v>PCB_209</c:v>
                </c:pt>
              </c:strCache>
            </c:strRef>
          </c:cat>
          <c:val>
            <c:numRef>
              <c:f>Sheet1!$B$27:$B$46</c:f>
              <c:numCache>
                <c:formatCode>0</c:formatCode>
                <c:ptCount val="20"/>
                <c:pt idx="0">
                  <c:v>82.5</c:v>
                </c:pt>
                <c:pt idx="1">
                  <c:v>81.166666666666671</c:v>
                </c:pt>
                <c:pt idx="2">
                  <c:v>82.166666666666671</c:v>
                </c:pt>
                <c:pt idx="3">
                  <c:v>80.166666666666671</c:v>
                </c:pt>
                <c:pt idx="4">
                  <c:v>79.333333333333258</c:v>
                </c:pt>
                <c:pt idx="5">
                  <c:v>84</c:v>
                </c:pt>
                <c:pt idx="6">
                  <c:v>79.166666666666671</c:v>
                </c:pt>
                <c:pt idx="7">
                  <c:v>82.333333333333258</c:v>
                </c:pt>
                <c:pt idx="8">
                  <c:v>84</c:v>
                </c:pt>
                <c:pt idx="9">
                  <c:v>82.833333333333258</c:v>
                </c:pt>
                <c:pt idx="10">
                  <c:v>86.833333333333258</c:v>
                </c:pt>
                <c:pt idx="11">
                  <c:v>87.833333333333258</c:v>
                </c:pt>
                <c:pt idx="12">
                  <c:v>86.166666666666671</c:v>
                </c:pt>
                <c:pt idx="13">
                  <c:v>84</c:v>
                </c:pt>
                <c:pt idx="14">
                  <c:v>82.833333333333258</c:v>
                </c:pt>
                <c:pt idx="15">
                  <c:v>78.833333333333258</c:v>
                </c:pt>
                <c:pt idx="16">
                  <c:v>75.5</c:v>
                </c:pt>
                <c:pt idx="17">
                  <c:v>79.333333333333258</c:v>
                </c:pt>
                <c:pt idx="18">
                  <c:v>83.5</c:v>
                </c:pt>
                <c:pt idx="19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29-4F61-9796-16BB06C76D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808000"/>
        <c:axId val="119809536"/>
      </c:barChart>
      <c:catAx>
        <c:axId val="11980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9809536"/>
        <c:crosses val="autoZero"/>
        <c:auto val="1"/>
        <c:lblAlgn val="ctr"/>
        <c:lblOffset val="100"/>
        <c:noMultiLvlLbl val="0"/>
      </c:catAx>
      <c:valAx>
        <c:axId val="11980953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Recoveries (%)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19808000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plus"/>
            <c:errValType val="cust"/>
            <c:noEndCap val="0"/>
            <c:plus>
              <c:numRef>
                <c:f>Sheet1!$C$25:$C$42</c:f>
                <c:numCache>
                  <c:formatCode>General</c:formatCode>
                  <c:ptCount val="18"/>
                  <c:pt idx="0">
                    <c:v>9.5272336770105319</c:v>
                  </c:pt>
                  <c:pt idx="1">
                    <c:v>9.1875797190419348</c:v>
                  </c:pt>
                  <c:pt idx="2">
                    <c:v>5.6085997440729374</c:v>
                  </c:pt>
                  <c:pt idx="3">
                    <c:v>10.280772310343862</c:v>
                  </c:pt>
                  <c:pt idx="4">
                    <c:v>8.9331204401058617</c:v>
                  </c:pt>
                  <c:pt idx="5">
                    <c:v>11.009013656837187</c:v>
                  </c:pt>
                  <c:pt idx="6">
                    <c:v>10.730151019550828</c:v>
                  </c:pt>
                  <c:pt idx="7">
                    <c:v>10.982239565681985</c:v>
                  </c:pt>
                  <c:pt idx="8">
                    <c:v>0.7245007374409157</c:v>
                  </c:pt>
                  <c:pt idx="9">
                    <c:v>5.9135787980869985</c:v>
                  </c:pt>
                  <c:pt idx="10">
                    <c:v>6.103416337858377</c:v>
                  </c:pt>
                  <c:pt idx="11">
                    <c:v>5.4130654194423293</c:v>
                  </c:pt>
                  <c:pt idx="12">
                    <c:v>11.004260538536881</c:v>
                  </c:pt>
                  <c:pt idx="13">
                    <c:v>8.6205352557689547</c:v>
                  </c:pt>
                  <c:pt idx="14">
                    <c:v>10.364882930961414</c:v>
                  </c:pt>
                  <c:pt idx="15">
                    <c:v>12.450108550275051</c:v>
                  </c:pt>
                  <c:pt idx="16">
                    <c:v>9.8977191752525631</c:v>
                  </c:pt>
                  <c:pt idx="17">
                    <c:v>9.1968261683174131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Sheet1!$A$25:$A$42</c:f>
              <c:strCache>
                <c:ptCount val="18"/>
                <c:pt idx="0">
                  <c:v>PCB_28</c:v>
                </c:pt>
                <c:pt idx="1">
                  <c:v>PCB_52</c:v>
                </c:pt>
                <c:pt idx="2">
                  <c:v>PCB_77</c:v>
                </c:pt>
                <c:pt idx="3">
                  <c:v>PCB_81</c:v>
                </c:pt>
                <c:pt idx="4">
                  <c:v>PCB_101</c:v>
                </c:pt>
                <c:pt idx="5">
                  <c:v>PCB_105</c:v>
                </c:pt>
                <c:pt idx="6">
                  <c:v>PCB_118</c:v>
                </c:pt>
                <c:pt idx="7">
                  <c:v>PCB_123</c:v>
                </c:pt>
                <c:pt idx="8">
                  <c:v>PCB_126</c:v>
                </c:pt>
                <c:pt idx="9">
                  <c:v>PCB_138</c:v>
                </c:pt>
                <c:pt idx="10">
                  <c:v>PCB_153</c:v>
                </c:pt>
                <c:pt idx="11">
                  <c:v>PCB_156</c:v>
                </c:pt>
                <c:pt idx="12">
                  <c:v>PCB_157</c:v>
                </c:pt>
                <c:pt idx="13">
                  <c:v>PCB_167</c:v>
                </c:pt>
                <c:pt idx="14">
                  <c:v>PCB_169</c:v>
                </c:pt>
                <c:pt idx="15">
                  <c:v>PCB_170</c:v>
                </c:pt>
                <c:pt idx="16">
                  <c:v>PCB_180</c:v>
                </c:pt>
                <c:pt idx="17">
                  <c:v>PCB_209</c:v>
                </c:pt>
              </c:strCache>
            </c:strRef>
          </c:cat>
          <c:val>
            <c:numRef>
              <c:f>Sheet1!$B$25:$B$42</c:f>
              <c:numCache>
                <c:formatCode>0</c:formatCode>
                <c:ptCount val="18"/>
                <c:pt idx="0">
                  <c:v>84.666666666666671</c:v>
                </c:pt>
                <c:pt idx="1">
                  <c:v>85.333333333333258</c:v>
                </c:pt>
                <c:pt idx="2">
                  <c:v>86.8</c:v>
                </c:pt>
                <c:pt idx="3">
                  <c:v>87</c:v>
                </c:pt>
                <c:pt idx="4">
                  <c:v>88.333333333333258</c:v>
                </c:pt>
                <c:pt idx="5">
                  <c:v>89.6</c:v>
                </c:pt>
                <c:pt idx="6">
                  <c:v>83.2</c:v>
                </c:pt>
                <c:pt idx="7">
                  <c:v>73.166666666666671</c:v>
                </c:pt>
                <c:pt idx="8">
                  <c:v>75.599999999999994</c:v>
                </c:pt>
                <c:pt idx="9">
                  <c:v>86.666666666666671</c:v>
                </c:pt>
                <c:pt idx="10">
                  <c:v>88.333333333333258</c:v>
                </c:pt>
                <c:pt idx="11">
                  <c:v>80.666666666666671</c:v>
                </c:pt>
                <c:pt idx="12">
                  <c:v>80</c:v>
                </c:pt>
                <c:pt idx="13">
                  <c:v>88.166666666666671</c:v>
                </c:pt>
                <c:pt idx="14">
                  <c:v>81.333333333333258</c:v>
                </c:pt>
                <c:pt idx="15">
                  <c:v>77.5</c:v>
                </c:pt>
                <c:pt idx="16">
                  <c:v>94.4</c:v>
                </c:pt>
                <c:pt idx="17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3-4809-9374-41F722485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830784"/>
        <c:axId val="119836672"/>
      </c:barChart>
      <c:catAx>
        <c:axId val="11983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9836672"/>
        <c:crosses val="autoZero"/>
        <c:auto val="1"/>
        <c:lblAlgn val="ctr"/>
        <c:lblOffset val="100"/>
        <c:noMultiLvlLbl val="0"/>
      </c:catAx>
      <c:valAx>
        <c:axId val="119836672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Recoveries (%)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119830784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Extraction Procedure (2)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CF984-C591-4A21-A294-90B319A819D5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012C8-DA6D-4FA4-AA03-C4AA0F634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304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Extraction Procedure (2)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63D7-EE30-4D74-B066-3EE6A078572E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4930A-6989-4AF4-9FFC-90EEAF5B7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854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4930A-6989-4AF4-9FFC-90EEAF5B713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Extraction Procedure (2)</a:t>
            </a:r>
          </a:p>
        </p:txBody>
      </p:sp>
    </p:spTree>
    <p:extLst>
      <p:ext uri="{BB962C8B-B14F-4D97-AF65-F5344CB8AC3E}">
        <p14:creationId xmlns:p14="http://schemas.microsoft.com/office/powerpoint/2010/main" val="391194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B4FF1A-FC40-4338-9C6C-21C82296011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1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AF403-9A4C-43A8-921E-AE6B449C64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EAC6B-6758-4617-8638-72885E8FDA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57ABD-1D08-43B2-AE12-9E525A79C6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  <a:lvl2pPr>
              <a:defRPr baseline="0">
                <a:solidFill>
                  <a:schemeClr val="accent6"/>
                </a:solidFill>
              </a:defRPr>
            </a:lvl2pPr>
            <a:lvl3pPr>
              <a:defRPr baseline="0">
                <a:solidFill>
                  <a:schemeClr val="accent6"/>
                </a:solidFill>
              </a:defRPr>
            </a:lvl3pPr>
            <a:lvl4pPr>
              <a:defRPr baseline="0">
                <a:solidFill>
                  <a:schemeClr val="accent6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103A9-0D2A-4261-A9E3-458151E93C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2892E-6E08-4875-B015-5DE41727E1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7464-EFDD-447A-A71F-B458A8811C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2FA10-7AF0-4411-B988-6D860D11CF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6C727-1E6F-4947-9EAC-20D13B2736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E4643-9FC7-499F-961F-DCE9D728CC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01298-D574-4EE6-BEA0-4B9FCE035E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3FEF5-81BD-486F-9B70-44C68418B4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F0738C-BCB2-4F27-AC17-34777FCB49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 descr="WaterColo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676400" y="3980260"/>
            <a:ext cx="12192000" cy="134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0" y="0"/>
          <a:ext cx="9144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14" imgW="34673040" imgH="40493160" progId="">
                  <p:embed/>
                </p:oleObj>
              </mc:Choice>
              <mc:Fallback>
                <p:oleObj name="CorelDRAW" r:id="rId14" imgW="34673040" imgH="40493160" progId="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12" descr="FMS_logo_lore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228601"/>
            <a:ext cx="1524000" cy="4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52400" y="1352550"/>
            <a:ext cx="8839200" cy="2743200"/>
          </a:xfrm>
        </p:spPr>
        <p:txBody>
          <a:bodyPr>
            <a:noAutofit/>
          </a:bodyPr>
          <a:lstStyle/>
          <a:p>
            <a:b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dirty="0"/>
              <a:t>Quick and Reliable Method for Cleanup of All 209 PCBs</a:t>
            </a:r>
            <a:br>
              <a:rPr lang="en-US" sz="2400" dirty="0"/>
            </a:br>
            <a:r>
              <a:rPr lang="en-US" sz="2400" dirty="0"/>
              <a:t> in One Fraction in Environmental Samples</a:t>
            </a:r>
            <a:br>
              <a:rPr lang="en-US" sz="2400" dirty="0">
                <a:solidFill>
                  <a:schemeClr val="accent2"/>
                </a:solidFill>
              </a:rPr>
            </a:br>
            <a:br>
              <a:rPr lang="nl-NL" sz="24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24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2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76550"/>
            <a:ext cx="6400800" cy="8572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Fluid Management Systems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Watertown MA</a:t>
            </a:r>
          </a:p>
        </p:txBody>
      </p:sp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9037643" y="3303389"/>
            <a:ext cx="14889905" cy="23566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4424" tIns="138245" rIns="274424" bIns="138245">
            <a:spAutoFit/>
          </a:bodyPr>
          <a:lstStyle/>
          <a:p>
            <a:pPr marL="1027088" indent="-1027088" algn="ctr" defTabSz="6287931">
              <a:spcBef>
                <a:spcPts val="600"/>
              </a:spcBef>
              <a:buNone/>
            </a:pPr>
            <a:br>
              <a:rPr lang="en-US" sz="2400" b="1" dirty="0">
                <a:latin typeface="Calibri" pitchFamily="34" charset="0"/>
              </a:rPr>
            </a:br>
            <a:r>
              <a:rPr lang="en-US" sz="2400" b="1" dirty="0">
                <a:latin typeface="Calibri" pitchFamily="34" charset="0"/>
              </a:rPr>
              <a:t>Philip Bassignani, Ruud Addink, Philip Germansderfer</a:t>
            </a:r>
          </a:p>
          <a:p>
            <a:pPr marL="1027088" indent="-1027088" algn="ctr" defTabSz="6287931">
              <a:spcBef>
                <a:spcPts val="600"/>
              </a:spcBef>
              <a:buNone/>
            </a:pPr>
            <a:r>
              <a:rPr lang="en-US" sz="2400" b="1" dirty="0">
                <a:latin typeface="Calibri" pitchFamily="34" charset="0"/>
              </a:rPr>
              <a:t> Fluid Management Systems</a:t>
            </a:r>
          </a:p>
          <a:p>
            <a:pPr marL="1027088" indent="-1027088" algn="ctr" defTabSz="6287931">
              <a:spcBef>
                <a:spcPts val="600"/>
              </a:spcBef>
              <a:buNone/>
            </a:pPr>
            <a:r>
              <a:rPr lang="en-US" sz="2400" b="1" dirty="0">
                <a:latin typeface="Calibri" pitchFamily="34" charset="0"/>
              </a:rPr>
              <a:t>580 Pleasant Street, Watertown, MA 02472 , USA</a:t>
            </a:r>
          </a:p>
          <a:p>
            <a:pPr marL="1027088" indent="-1027088" algn="ctr" defTabSz="6287931">
              <a:spcBef>
                <a:spcPts val="600"/>
              </a:spcBef>
              <a:buNone/>
            </a:pPr>
            <a:r>
              <a:rPr lang="en-US" sz="2400" b="1" dirty="0">
                <a:latin typeface="Calibri" pitchFamily="34" charset="0"/>
              </a:rPr>
              <a:t> www.fms-inc.com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SSY COLUMN REV 9.1.PNG"/>
          <p:cNvPicPr>
            <a:picLocks noChangeAspect="1"/>
          </p:cNvPicPr>
          <p:nvPr/>
        </p:nvPicPr>
        <p:blipFill>
          <a:blip r:embed="rId2" cstate="print"/>
          <a:srcRect l="47500" t="6204" r="47500" b="6937"/>
          <a:stretch>
            <a:fillRect/>
          </a:stretch>
        </p:blipFill>
        <p:spPr>
          <a:xfrm>
            <a:off x="152400" y="1200150"/>
            <a:ext cx="457200" cy="3200400"/>
          </a:xfrm>
          <a:prstGeom prst="rect">
            <a:avLst/>
          </a:prstGeom>
        </p:spPr>
      </p:pic>
      <p:pic>
        <p:nvPicPr>
          <p:cNvPr id="14" name="Picture 13" descr="ASSY COLUMN REV 9.1.PNG"/>
          <p:cNvPicPr>
            <a:picLocks noChangeAspect="1"/>
          </p:cNvPicPr>
          <p:nvPr/>
        </p:nvPicPr>
        <p:blipFill>
          <a:blip r:embed="rId3" cstate="print"/>
          <a:srcRect l="48334" t="6571" r="48333" b="6570"/>
          <a:stretch>
            <a:fillRect/>
          </a:stretch>
        </p:blipFill>
        <p:spPr>
          <a:xfrm>
            <a:off x="685800" y="1200150"/>
            <a:ext cx="304800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91441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Kit</a:t>
            </a:r>
          </a:p>
        </p:txBody>
      </p:sp>
      <p:pic>
        <p:nvPicPr>
          <p:cNvPr id="16" name="Picture 15" descr="ASSY COLUMN REV 9.1.PNG"/>
          <p:cNvPicPr>
            <a:picLocks noChangeAspect="1"/>
          </p:cNvPicPr>
          <p:nvPr/>
        </p:nvPicPr>
        <p:blipFill>
          <a:blip r:embed="rId4" cstate="print"/>
          <a:srcRect l="48334" t="6571" r="48333" b="6570"/>
          <a:stretch>
            <a:fillRect/>
          </a:stretch>
        </p:blipFill>
        <p:spPr>
          <a:xfrm>
            <a:off x="2057400" y="1257300"/>
            <a:ext cx="304800" cy="3200400"/>
          </a:xfrm>
          <a:prstGeom prst="rect">
            <a:avLst/>
          </a:prstGeom>
        </p:spPr>
      </p:pic>
      <p:pic>
        <p:nvPicPr>
          <p:cNvPr id="17" name="Picture 16" descr="ASSY COLUMN REV 9.1.PNG"/>
          <p:cNvPicPr>
            <a:picLocks noChangeAspect="1"/>
          </p:cNvPicPr>
          <p:nvPr/>
        </p:nvPicPr>
        <p:blipFill>
          <a:blip r:embed="rId5" cstate="print"/>
          <a:srcRect l="48334" t="6571" r="48333" b="6570"/>
          <a:stretch>
            <a:fillRect/>
          </a:stretch>
        </p:blipFill>
        <p:spPr>
          <a:xfrm>
            <a:off x="2438400" y="1257300"/>
            <a:ext cx="304800" cy="3200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0200" y="97156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Plus Kit</a:t>
            </a:r>
          </a:p>
        </p:txBody>
      </p:sp>
      <p:pic>
        <p:nvPicPr>
          <p:cNvPr id="19" name="Picture 18" descr="ASSY COLUMN REV 9.1.PNG"/>
          <p:cNvPicPr>
            <a:picLocks noChangeAspect="1"/>
          </p:cNvPicPr>
          <p:nvPr/>
        </p:nvPicPr>
        <p:blipFill>
          <a:blip r:embed="rId6" cstate="print"/>
          <a:srcRect l="47500" t="6570" r="47500" b="8122"/>
          <a:stretch>
            <a:fillRect/>
          </a:stretch>
        </p:blipFill>
        <p:spPr>
          <a:xfrm>
            <a:off x="3886220" y="1657350"/>
            <a:ext cx="332509" cy="2286000"/>
          </a:xfrm>
          <a:prstGeom prst="rect">
            <a:avLst/>
          </a:prstGeom>
        </p:spPr>
      </p:pic>
      <p:pic>
        <p:nvPicPr>
          <p:cNvPr id="20" name="Picture 19" descr="ASSY COLUMN REV 9.1.PNG"/>
          <p:cNvPicPr>
            <a:picLocks noChangeAspect="1"/>
          </p:cNvPicPr>
          <p:nvPr/>
        </p:nvPicPr>
        <p:blipFill>
          <a:blip r:embed="rId7" cstate="print"/>
          <a:srcRect l="48333" t="7755" r="48334" b="6937"/>
          <a:stretch>
            <a:fillRect/>
          </a:stretch>
        </p:blipFill>
        <p:spPr>
          <a:xfrm>
            <a:off x="4419600" y="1600200"/>
            <a:ext cx="238298" cy="2457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86200" y="12001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 Kit</a:t>
            </a:r>
          </a:p>
        </p:txBody>
      </p:sp>
      <p:pic>
        <p:nvPicPr>
          <p:cNvPr id="22" name="Picture 21" descr="ASSY COLUMN REV 9.1.PNG"/>
          <p:cNvPicPr>
            <a:picLocks noChangeAspect="1"/>
          </p:cNvPicPr>
          <p:nvPr/>
        </p:nvPicPr>
        <p:blipFill>
          <a:blip r:embed="rId8" cstate="print"/>
          <a:srcRect l="47500" t="6204" r="47500" b="6937"/>
          <a:stretch>
            <a:fillRect/>
          </a:stretch>
        </p:blipFill>
        <p:spPr>
          <a:xfrm>
            <a:off x="5486400" y="1371600"/>
            <a:ext cx="457200" cy="3200400"/>
          </a:xfrm>
          <a:prstGeom prst="rect">
            <a:avLst/>
          </a:prstGeom>
        </p:spPr>
      </p:pic>
      <p:pic>
        <p:nvPicPr>
          <p:cNvPr id="23" name="Picture 22" descr="ASSY COLUMN REV 9.1.PNG"/>
          <p:cNvPicPr>
            <a:picLocks noChangeAspect="1"/>
          </p:cNvPicPr>
          <p:nvPr/>
        </p:nvPicPr>
        <p:blipFill>
          <a:blip r:embed="rId9" cstate="print"/>
          <a:srcRect l="48333" t="6204" r="47500" b="6937"/>
          <a:stretch>
            <a:fillRect/>
          </a:stretch>
        </p:blipFill>
        <p:spPr>
          <a:xfrm>
            <a:off x="6019800" y="1314450"/>
            <a:ext cx="381000" cy="3200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400" y="102871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Capacity Kit</a:t>
            </a:r>
          </a:p>
        </p:txBody>
      </p:sp>
      <p:pic>
        <p:nvPicPr>
          <p:cNvPr id="25" name="Picture 24" descr="ASSY COLUMN REV 9.1.PNG"/>
          <p:cNvPicPr>
            <a:picLocks noChangeAspect="1"/>
          </p:cNvPicPr>
          <p:nvPr/>
        </p:nvPicPr>
        <p:blipFill>
          <a:blip r:embed="rId10" cstate="print"/>
          <a:srcRect l="48333" t="6204" r="48334" b="6937"/>
          <a:stretch>
            <a:fillRect/>
          </a:stretch>
        </p:blipFill>
        <p:spPr>
          <a:xfrm>
            <a:off x="7696200" y="1314450"/>
            <a:ext cx="304800" cy="3200400"/>
          </a:xfrm>
          <a:prstGeom prst="rect">
            <a:avLst/>
          </a:prstGeom>
        </p:spPr>
      </p:pic>
      <p:pic>
        <p:nvPicPr>
          <p:cNvPr id="26" name="Picture 25" descr="ASSY COLUMN REV 9.1.PNG"/>
          <p:cNvPicPr>
            <a:picLocks noChangeAspect="1"/>
          </p:cNvPicPr>
          <p:nvPr/>
        </p:nvPicPr>
        <p:blipFill>
          <a:blip r:embed="rId11" cstate="print"/>
          <a:srcRect l="48334" t="6204" r="48333" b="6937"/>
          <a:stretch>
            <a:fillRect/>
          </a:stretch>
        </p:blipFill>
        <p:spPr>
          <a:xfrm>
            <a:off x="8305800" y="1257300"/>
            <a:ext cx="304800" cy="3200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15200" y="102871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XL Capacity Kit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35726" y="361960"/>
            <a:ext cx="2401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kern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Columns (2)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020_STAGE 1 MANIFOLD REV 7.PNG"/>
          <p:cNvPicPr>
            <a:picLocks noChangeAspect="1"/>
          </p:cNvPicPr>
          <p:nvPr/>
        </p:nvPicPr>
        <p:blipFill>
          <a:blip r:embed="rId2" cstate="print"/>
          <a:srcRect l="21667" t="9440" r="24167" b="10325"/>
          <a:stretch>
            <a:fillRect/>
          </a:stretch>
        </p:blipFill>
        <p:spPr>
          <a:xfrm>
            <a:off x="304800" y="1657350"/>
            <a:ext cx="3505200" cy="2062676"/>
          </a:xfrm>
          <a:prstGeom prst="rect">
            <a:avLst/>
          </a:prstGeom>
        </p:spPr>
      </p:pic>
      <p:pic>
        <p:nvPicPr>
          <p:cNvPr id="28" name="Picture 27" descr="020_STAGE 1 MANIFOLD REV 7.PNG"/>
          <p:cNvPicPr>
            <a:picLocks noChangeAspect="1"/>
          </p:cNvPicPr>
          <p:nvPr/>
        </p:nvPicPr>
        <p:blipFill>
          <a:blip r:embed="rId3" cstate="print"/>
          <a:srcRect l="20833" t="12153" r="24167" b="7422"/>
          <a:stretch>
            <a:fillRect/>
          </a:stretch>
        </p:blipFill>
        <p:spPr>
          <a:xfrm>
            <a:off x="5257806" y="1276350"/>
            <a:ext cx="2629647" cy="15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285753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Stage 1 Manifold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8200" y="1352550"/>
            <a:ext cx="457200" cy="191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9" idx="1"/>
          </p:cNvCxnSpPr>
          <p:nvPr/>
        </p:nvCxnSpPr>
        <p:spPr>
          <a:xfrm flipH="1" flipV="1">
            <a:off x="2362200" y="3162308"/>
            <a:ext cx="457200" cy="3099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4" idx="1"/>
          </p:cNvCxnSpPr>
          <p:nvPr/>
        </p:nvCxnSpPr>
        <p:spPr>
          <a:xfrm flipH="1">
            <a:off x="6400800" y="1395803"/>
            <a:ext cx="685800" cy="318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7086600" y="2743208"/>
            <a:ext cx="533400" cy="4242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52800" y="1047753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Vacuum Gauge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9200" y="3028953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Vacuum Relief Valve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86600" y="1257303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Stopcock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19400" y="3333753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Fitting to 3 Way Valve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_EZ-PREP REV 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047750"/>
            <a:ext cx="6477000" cy="3809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8575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Stage 2 Manifold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86" y="209550"/>
            <a:ext cx="7728235" cy="742950"/>
          </a:xfrm>
        </p:spPr>
        <p:txBody>
          <a:bodyPr/>
          <a:lstStyle/>
          <a:p>
            <a:pPr algn="ctr"/>
            <a:r>
              <a:rPr lang="en-US" sz="2800" dirty="0"/>
              <a:t>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Stage 1: to waste</a:t>
            </a:r>
          </a:p>
        </p:txBody>
      </p:sp>
      <p:pic>
        <p:nvPicPr>
          <p:cNvPr id="24" name="Content Placeholder 23" descr="EasyPrep_System_Fron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260" y="1200151"/>
            <a:ext cx="2737483" cy="3394075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466613" y="2270548"/>
            <a:ext cx="648187" cy="1215602"/>
          </a:xfrm>
          <a:prstGeom prst="straightConnector1">
            <a:avLst/>
          </a:prstGeom>
          <a:ln w="28575" cap="sq" cmpd="sng">
            <a:solidFill>
              <a:srgbClr val="FF0000">
                <a:alpha val="9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150483" y="2455792"/>
            <a:ext cx="1316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Vacuum pump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5791200" y="1355530"/>
            <a:ext cx="1334892" cy="457199"/>
          </a:xfrm>
          <a:prstGeom prst="straightConnector1">
            <a:avLst/>
          </a:prstGeom>
          <a:ln w="25400"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147616" y="2832198"/>
            <a:ext cx="433785" cy="901390"/>
          </a:xfrm>
          <a:prstGeom prst="straightConnector1">
            <a:avLst/>
          </a:prstGeom>
          <a:ln w="28575" cap="sq" cmpd="sng">
            <a:solidFill>
              <a:srgbClr val="FF0000">
                <a:alpha val="9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32355" y="1890698"/>
            <a:ext cx="668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Waste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39449" y="3733591"/>
            <a:ext cx="1885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Rotatory work station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4418" y="1070223"/>
            <a:ext cx="8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Solvents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5867400" y="2266950"/>
            <a:ext cx="1828800" cy="759024"/>
          </a:xfrm>
          <a:prstGeom prst="straightConnector1">
            <a:avLst/>
          </a:prstGeom>
          <a:ln w="25400"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772401" y="2038350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Column</a:t>
            </a:r>
          </a:p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assembly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47621" y="1224111"/>
            <a:ext cx="1410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Vacuum  gauge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886200" y="1569815"/>
            <a:ext cx="609600" cy="21637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867400" y="3823596"/>
            <a:ext cx="1239640" cy="424554"/>
          </a:xfrm>
          <a:prstGeom prst="straightConnector1">
            <a:avLst/>
          </a:prstGeom>
          <a:ln w="25400"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1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DDEEBD-AF10-4C96-8CD8-58ADE023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85725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EZPrep</a:t>
            </a:r>
            <a:r>
              <a:rPr lang="en-US" dirty="0">
                <a:solidFill>
                  <a:schemeClr val="bg1"/>
                </a:solidFill>
              </a:rPr>
              <a:t> Stage 1</a:t>
            </a:r>
          </a:p>
        </p:txBody>
      </p:sp>
      <p:pic>
        <p:nvPicPr>
          <p:cNvPr id="6" name="Picture 5" descr="A picture containing indoor, table, sitting, white&#10;&#10;Description automatically generated">
            <a:extLst>
              <a:ext uri="{FF2B5EF4-FFF2-40B4-BE49-F238E27FC236}">
                <a16:creationId xmlns:a16="http://schemas.microsoft.com/office/drawing/2014/main" id="{80EDFF53-8185-4E72-A671-5B4457576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600" y="104775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Stage 2: collect</a:t>
            </a:r>
          </a:p>
        </p:txBody>
      </p:sp>
      <p:pic>
        <p:nvPicPr>
          <p:cNvPr id="4" name="Content Placeholder 3" descr="EasyPrep_System_Back_Co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2991" y="1200151"/>
            <a:ext cx="2898018" cy="339407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5181600" y="3790953"/>
            <a:ext cx="1295400" cy="136327"/>
          </a:xfrm>
          <a:prstGeom prst="straightConnector1">
            <a:avLst/>
          </a:prstGeom>
          <a:ln w="25400"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553200" y="3638553"/>
            <a:ext cx="18565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Manifold with collection tubes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5257800" y="3105150"/>
            <a:ext cx="1371600" cy="114300"/>
          </a:xfrm>
          <a:prstGeom prst="straightConnector1">
            <a:avLst/>
          </a:prstGeom>
          <a:ln w="25400"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705600" y="295275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050" dirty="0">
                <a:latin typeface="Tahoma" pitchFamily="34" charset="0"/>
                <a:ea typeface="Tahoma" pitchFamily="34" charset="0"/>
                <a:cs typeface="Tahoma" pitchFamily="34" charset="0"/>
              </a:rPr>
              <a:t>Columns ready for elution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27A291-3196-48F1-8F3A-6BD1F50D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70"/>
            <a:ext cx="8229600" cy="85725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EZPrep</a:t>
            </a:r>
            <a:r>
              <a:rPr lang="en-US" dirty="0">
                <a:solidFill>
                  <a:schemeClr val="bg1"/>
                </a:solidFill>
              </a:rPr>
              <a:t> Stage 2 Fractions</a:t>
            </a:r>
          </a:p>
        </p:txBody>
      </p:sp>
      <p:pic>
        <p:nvPicPr>
          <p:cNvPr id="6" name="Picture 5" descr="A picture containing indoor, object, table, white&#10;&#10;Description automatically generated">
            <a:extLst>
              <a:ext uri="{FF2B5EF4-FFF2-40B4-BE49-F238E27FC236}">
                <a16:creationId xmlns:a16="http://schemas.microsoft.com/office/drawing/2014/main" id="{3B98BC78-B8F1-4EC7-A988-88DA77119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800" y="1040130"/>
            <a:ext cx="3131820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Closed loop system: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Eliminates background contaminants 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washing needed.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Capped solvent reservoirs</a:t>
            </a:r>
          </a:p>
          <a:p>
            <a:pPr marL="914400" lvl="2" indent="0" algn="just">
              <a:buFont typeface="Arial" pitchFamily="34" charset="0"/>
              <a:buChar char="•"/>
            </a:pPr>
            <a:endParaRPr lang="en-US" sz="14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Optimized for solvent reduction while obtaining highest possible recoveries</a:t>
            </a:r>
          </a:p>
          <a:p>
            <a:pPr lvl="1" algn="just">
              <a:buFont typeface="Arial" pitchFamily="34" charset="0"/>
              <a:buChar char="•"/>
            </a:pPr>
            <a:endParaRPr lang="en-US" sz="14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Easy sample loading on top of silica column via syringe vial</a:t>
            </a:r>
          </a:p>
          <a:p>
            <a:pPr lvl="1" algn="just">
              <a:buFont typeface="Arial" pitchFamily="34" charset="0"/>
              <a:buChar char="•"/>
            </a:pPr>
            <a:endParaRPr lang="en-US" sz="14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Columns connect easy with SNAP connections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Extracts in hexane - PCBs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2"/>
            <a:ext cx="8229600" cy="3508773"/>
          </a:xfrm>
        </p:spPr>
        <p:txBody>
          <a:bodyPr/>
          <a:lstStyle/>
          <a:p>
            <a:pPr lvl="1" algn="just">
              <a:buFont typeface="Arial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Stage 1: Connect High Capacity Acid Silica and Alumina (no Carbon) and condition with 60 </a:t>
            </a:r>
            <a:r>
              <a:rPr lang="en-US" sz="1800" b="1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hexane (vacuum, waste)</a:t>
            </a:r>
          </a:p>
          <a:p>
            <a:pPr lvl="1" algn="just">
              <a:buFont typeface="Arial" pitchFamily="34" charset="0"/>
              <a:buChar char="•"/>
            </a:pPr>
            <a:endParaRPr lang="en-US" sz="18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Stage 2: Load sample (in hexane, collect Fraction # 1), rinse loading vials with hexane, elute with 160 </a:t>
            </a:r>
            <a:r>
              <a:rPr lang="en-US" sz="1800" b="1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hexane (collect Fraction # 1), remove acid silica, elute alumina with 50 </a:t>
            </a:r>
            <a:r>
              <a:rPr lang="en-US" sz="1800" b="1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dichloromethane (collect Fraction # 1)</a:t>
            </a:r>
          </a:p>
          <a:p>
            <a:pPr lvl="1" algn="just">
              <a:buFont typeface="Arial" pitchFamily="34" charset="0"/>
              <a:buChar char="•"/>
            </a:pPr>
            <a:endParaRPr lang="en-US" sz="18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 209 PCBs are now in Fraction # 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3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SuperVap 6 Concentrator 250 </a:t>
            </a:r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mLs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\\DSRV\FMS related\FMS Docs\System pics\SuperVap 6 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00150"/>
            <a:ext cx="2362200" cy="3328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Introduction (1)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1200153"/>
            <a:ext cx="7467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POPs (PCDD/Fs, PCBs) continue to attract interest around the world due to strict regulations enforced in many countries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Rapid and quality sample clean up and analysis is needed for many laboratories processing samples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Processing times and cost are important considerations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the US, EPA methods SW-846, 1668C and 8082A are used for PCBs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81800" cy="10858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SuperVap Concentration/Evaporation</a:t>
            </a:r>
            <a:endParaRPr lang="en-US" sz="28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52400" y="1314452"/>
            <a:ext cx="8991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System pre-heated to 55-60 ºC.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Samples evaporated at stable T under 5-6 psi nitrogen.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1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extract vial transferred to GC vial (can have direct-to-vial feature).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Recovery standards added (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nonane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dodecane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Extract taken to 10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uL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volume with a gentle stream of nitrogen  at ambient temperature.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SuperVap 24 position GC vial Concentrator</a:t>
            </a:r>
            <a:endParaRPr lang="en-US" sz="2400" dirty="0"/>
          </a:p>
        </p:txBody>
      </p:sp>
      <p:pic>
        <p:nvPicPr>
          <p:cNvPr id="4" name="Picture 2" descr="C:\Users\raddink\AppData\Local\Microsoft\Windows\INetCache\IE\EGSZ7X2B\SuperVap 24_0072_ClipPa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24200" y="1047751"/>
            <a:ext cx="2057400" cy="3259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Direct-to-Vial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2" y="954742"/>
            <a:ext cx="2390081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085850"/>
            <a:ext cx="2528711" cy="30861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2285663" y="1214435"/>
            <a:ext cx="2014277" cy="1078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200400" y="3200403"/>
            <a:ext cx="1524000" cy="728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105400" y="3028950"/>
            <a:ext cx="609600" cy="897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72005" y="3943350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GC vial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DFS HRGC/HRMS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43200" y="1428750"/>
            <a:ext cx="3810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Native PCBs in Serum extract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524" y="1085851"/>
            <a:ext cx="4540876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Native PCBs in Soil extract</a:t>
            </a:r>
          </a:p>
        </p:txBody>
      </p:sp>
      <p:pic>
        <p:nvPicPr>
          <p:cNvPr id="13" name="Content Placeholder 1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23951"/>
            <a:ext cx="5562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Extracts in toluene -PCBs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2"/>
            <a:ext cx="8229600" cy="3508773"/>
          </a:xfrm>
        </p:spPr>
        <p:txBody>
          <a:bodyPr/>
          <a:lstStyle/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Stage 1: Connect High Capacity Acid Silica and Alumina (no Carbon) and condition with 60 </a:t>
            </a:r>
            <a:r>
              <a:rPr lang="en-US" sz="1800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hexane (vacuum, waste)</a:t>
            </a:r>
          </a:p>
          <a:p>
            <a:pPr lvl="1" algn="just">
              <a:buFont typeface="Arial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Stage 2: Load sample (in 2-10 </a:t>
            </a:r>
            <a:r>
              <a:rPr lang="en-US" sz="1800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toluene, collect Fraction # 1), rinse loading vials with hexane, elute with 60 </a:t>
            </a:r>
            <a:r>
              <a:rPr lang="en-US" sz="1800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hexane (collect Fraction # 1), remove acid silica, elute alumina with 50 </a:t>
            </a:r>
            <a:r>
              <a:rPr lang="en-US" sz="1800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dichloromethane (collect Fraction # 1)</a:t>
            </a:r>
          </a:p>
          <a:p>
            <a:pPr lvl="1" algn="just">
              <a:buFont typeface="Arial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 209 PCBs are now in Fraction # 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13C recoveries PCBs soil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0" y="1047750"/>
          <a:ext cx="6172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10400" y="1962151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10 g soil in toluene, n=6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13C recoveries PCBs salmon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685800" y="1352550"/>
          <a:ext cx="6324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10400" y="2038350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2 g salmon in toluene, n=6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0"/>
            <a:ext cx="8229600" cy="971550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Column Kits with various fat removal </a:t>
            </a:r>
            <a:b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capacities for samples in hexane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946301"/>
          <a:ext cx="6096000" cy="1566367"/>
        </p:xfrm>
        <a:graphic>
          <a:graphicData uri="http://schemas.openxmlformats.org/drawingml/2006/table">
            <a:tbl>
              <a:tblPr/>
              <a:tblGrid>
                <a:gridCol w="974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4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677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STAGE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STAGE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PCBs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Fat Removal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Hexane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Hexane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Hexane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DCM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Column kits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Capacity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conditioning (mL)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sample volume (mL)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Elute Silica (mL)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Alumina (mL)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Classical Plus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 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High Capacity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 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Extra high Capacity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 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656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Introduction (2)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1200154"/>
            <a:ext cx="746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Sample extracts in DCM, hexane or toluene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Cleanup for analysis of all 209 PCBs in common in North America - extracts are often in toluene after </a:t>
            </a:r>
            <a:r>
              <a:rPr lang="en-US" sz="1600" b="1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Soxhlet</a:t>
            </a: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Extraction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Dioxins and furans can also be run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Conclusions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Samples in toluene (environmental, food): 2-10 </a:t>
            </a:r>
            <a:r>
              <a:rPr lang="en-US" sz="1100" b="1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toluene, collect all 209 PCBs in one fraction using hexane followed by DCM</a:t>
            </a:r>
          </a:p>
          <a:p>
            <a:pPr lvl="1" algn="just">
              <a:buFont typeface="Arial" pitchFamily="34" charset="0"/>
              <a:buChar char="•"/>
            </a:pPr>
            <a:endParaRPr lang="en-US" sz="11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Reduced hexane volume needed for silica column because of presence toluene</a:t>
            </a:r>
          </a:p>
          <a:p>
            <a:pPr marL="914400" lvl="2" indent="0" algn="just">
              <a:buFont typeface="Arial" pitchFamily="34" charset="0"/>
              <a:buChar char="•"/>
            </a:pPr>
            <a:endParaRPr lang="en-US" sz="11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Works also for samples in hexane but more hexane needed in that case for silica elution (“toluene effect” not present)</a:t>
            </a:r>
          </a:p>
          <a:p>
            <a:pPr lvl="1" algn="just">
              <a:buFont typeface="Arial" pitchFamily="34" charset="0"/>
              <a:buChar char="•"/>
            </a:pPr>
            <a:endParaRPr lang="en-US" sz="11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100" b="1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EZPrep</a:t>
            </a: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suitable for environmental and food analyses in toluene as solvent. Also suitable for samples in hexane</a:t>
            </a:r>
          </a:p>
          <a:p>
            <a:pPr algn="just">
              <a:buFont typeface="Arial" pitchFamily="34" charset="0"/>
              <a:buChar char="•"/>
            </a:pPr>
            <a:endParaRPr lang="en-US" sz="11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 sample throughput → 18 samples/hour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 samples in parallel per station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stations fit in one hood</a:t>
            </a:r>
          </a:p>
          <a:p>
            <a:pPr lvl="1" algn="just">
              <a:buFont typeface="Arial" pitchFamily="34" charset="0"/>
              <a:buChar char="•"/>
            </a:pPr>
            <a:endParaRPr lang="en-US" sz="24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3100" dirty="0">
                <a:latin typeface="Tahoma" pitchFamily="34" charset="0"/>
                <a:ea typeface="Tahoma" pitchFamily="34" charset="0"/>
                <a:cs typeface="Tahoma" pitchFamily="34" charset="0"/>
              </a:rPr>
              <a:t>Conclusions (2)</a:t>
            </a:r>
            <a:br>
              <a:rPr lang="en-US" sz="31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3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00450"/>
          </a:xfrm>
        </p:spPr>
        <p:txBody>
          <a:bodyPr/>
          <a:lstStyle/>
          <a:p>
            <a:pPr marL="457200" lvl="1" indent="0" algn="just">
              <a:buFont typeface="Arial" pitchFamily="34" charset="0"/>
              <a:buChar char="•"/>
            </a:pPr>
            <a:endParaRPr lang="en-US" sz="12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 gives excellent recoveries for PCBs comparable to automated systems</a:t>
            </a:r>
          </a:p>
          <a:p>
            <a:pPr algn="just">
              <a:buFont typeface="Arial" pitchFamily="34" charset="0"/>
              <a:buChar char="•"/>
            </a:pPr>
            <a:endParaRPr lang="en-US" sz="12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 of certified  pre-packaged columns guarantees low native background</a:t>
            </a:r>
          </a:p>
          <a:p>
            <a:pPr algn="just">
              <a:buFont typeface="Arial" pitchFamily="34" charset="0"/>
              <a:buChar char="•"/>
            </a:pPr>
            <a:endParaRPr lang="en-US" sz="12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worries about breakdown or downtime</a:t>
            </a:r>
          </a:p>
          <a:p>
            <a:pPr lvl="1" algn="just">
              <a:buFont typeface="Arial" pitchFamily="34" charset="0"/>
              <a:buChar char="•"/>
            </a:pPr>
            <a:endParaRPr lang="en-US" sz="12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washing needed</a:t>
            </a:r>
          </a:p>
          <a:p>
            <a:pPr lvl="1" algn="just">
              <a:buFont typeface="Arial" pitchFamily="34" charset="0"/>
              <a:buChar char="•"/>
            </a:pPr>
            <a:endParaRPr lang="en-US" sz="12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cross-contamination</a:t>
            </a:r>
          </a:p>
          <a:p>
            <a:pPr lvl="1" algn="just">
              <a:buFont typeface="Arial" pitchFamily="34" charset="0"/>
              <a:buChar char="•"/>
            </a:pPr>
            <a:endParaRPr lang="en-US" sz="1200" b="1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Low cost</a:t>
            </a: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12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1352553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Contact us at:</a:t>
            </a:r>
          </a:p>
          <a:p>
            <a:r>
              <a:rPr lang="en-US" dirty="0">
                <a:solidFill>
                  <a:srgbClr val="00B0F0"/>
                </a:solidFill>
              </a:rPr>
              <a:t>raddink@fms-inc.com (Ruud Addink)</a:t>
            </a:r>
          </a:p>
          <a:p>
            <a:r>
              <a:rPr lang="en-US" dirty="0">
                <a:solidFill>
                  <a:srgbClr val="00B0F0"/>
                </a:solidFill>
              </a:rPr>
              <a:t>thall@fms-inc.com (Tom Hall)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Challenges of POPs Sample Pr</a:t>
            </a:r>
            <a:r>
              <a:rPr lang="en-US" sz="2800" dirty="0"/>
              <a:t>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886200"/>
          </a:xfrm>
        </p:spPr>
        <p:txBody>
          <a:bodyPr/>
          <a:lstStyle/>
          <a:p>
            <a:pPr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Labor intensive, prone to error</a:t>
            </a:r>
          </a:p>
          <a:p>
            <a:pPr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Compliance with regulatory procedures and accreditation (lengthy method validation)</a:t>
            </a:r>
          </a:p>
          <a:p>
            <a:pPr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Strict QA/QC requirements</a:t>
            </a:r>
          </a:p>
          <a:p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Sample matrix complexity</a:t>
            </a:r>
          </a:p>
          <a:p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Native background and interferences (can be orders of magnitude higher than </a:t>
            </a:r>
            <a:r>
              <a:rPr lang="en-US" sz="1800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analytes</a:t>
            </a: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Pico/</a:t>
            </a:r>
            <a:r>
              <a:rPr lang="en-US" sz="1800" dirty="0" err="1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femto</a:t>
            </a:r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-gram analyses require ultra pure extract and excellent instrument sensitivity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1950"/>
            <a:ext cx="7543800" cy="609600"/>
          </a:xfrm>
        </p:spPr>
        <p:txBody>
          <a:bodyPr/>
          <a:lstStyle/>
          <a:p>
            <a:r>
              <a:rPr lang="en-US" sz="2000" dirty="0"/>
              <a:t>Automated Sample Prep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0151"/>
            <a:ext cx="9144000" cy="3394472"/>
          </a:xfrm>
        </p:spPr>
        <p:txBody>
          <a:bodyPr/>
          <a:lstStyle/>
          <a:p>
            <a:pPr marL="0" indent="0"/>
            <a:r>
              <a:rPr lang="en-US" sz="2400" b="1" dirty="0"/>
              <a:t>    </a:t>
            </a: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Advantages  of Automated Sample Prep</a:t>
            </a:r>
            <a:endParaRPr lang="en-US" sz="1600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/>
            <a:r>
              <a:rPr lang="en-US" sz="1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Rapid Turn Around Time:       	 	  30 to 45 Minutes for 6 Samples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Cleaner Background Interferences:	  Closed Loop System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Quality Results:	     	     	  Certified Pre-packaged  Columns   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Green Technology:	 	    	  Lower solvent and power use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QA/QC &amp;  Accreditation Requirements:  	  Easier to Manage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Computerized  Method:		  Instrumentation based prep</a:t>
            </a:r>
          </a:p>
          <a:p>
            <a:pPr marL="3657600" lvl="8" indent="0">
              <a:buNone/>
            </a:pPr>
            <a:r>
              <a:rPr lang="en-US" sz="1200" dirty="0"/>
              <a:t>                                 </a:t>
            </a:r>
          </a:p>
          <a:p>
            <a:pPr marL="3657600" lvl="8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                    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0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      Manual Sample Prep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18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Advantages of Manual Sample Prep</a:t>
            </a:r>
          </a:p>
          <a:p>
            <a:pPr lvl="1"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 labs use a Manual Methods for the following reasons:</a:t>
            </a:r>
          </a:p>
          <a:p>
            <a:pPr marL="457200" lvl="1" indent="0" algn="just"/>
            <a:endParaRPr lang="en-US" sz="1800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2"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electronics or mechanical components to fail</a:t>
            </a:r>
          </a:p>
          <a:p>
            <a:pPr lvl="2"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down time due to the system failure</a:t>
            </a:r>
          </a:p>
          <a:p>
            <a:pPr lvl="2" algn="just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service  contract</a:t>
            </a:r>
          </a:p>
          <a:p>
            <a:pPr lvl="2"/>
            <a:r>
              <a:rPr lang="en-US" sz="1800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capital equipment cost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0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86" y="209550"/>
            <a:ext cx="7728235" cy="742950"/>
          </a:xfrm>
        </p:spPr>
        <p:txBody>
          <a:bodyPr/>
          <a:lstStyle/>
          <a:p>
            <a:r>
              <a:rPr lang="en-US" sz="2800" dirty="0"/>
              <a:t>Semi-Automated 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0021" y="1424144"/>
            <a:ext cx="746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Simple to run, no computerized instrumentation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Fast: 30 to 45 min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Closed loop system to give a  clean background, low level detection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 certified pre-packaged columns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Green technology, only vacuum pump uses power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Low solvents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Economical column kits, choice of low fat and high fat column kits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capital equipment cost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electronics or mechanical equipment to fail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downtime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058" name="Rectangle 2057"/>
          <p:cNvSpPr/>
          <p:nvPr/>
        </p:nvSpPr>
        <p:spPr>
          <a:xfrm>
            <a:off x="76200" y="1054811"/>
            <a:ext cx="392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Specification: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86" y="209550"/>
            <a:ext cx="7728235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 </a:t>
            </a:r>
            <a:r>
              <a:rPr lang="en-US" sz="2400" dirty="0"/>
              <a:t>Characteristics of  Semi-Automated  </a:t>
            </a:r>
            <a:br>
              <a:rPr lang="en-US" sz="2400" dirty="0"/>
            </a:br>
            <a:r>
              <a:rPr lang="en-US" sz="2400" dirty="0"/>
              <a:t>System (</a:t>
            </a:r>
            <a:r>
              <a:rPr lang="en-US" sz="2400" dirty="0" err="1"/>
              <a:t>EZPrep</a:t>
            </a:r>
            <a:r>
              <a:rPr lang="en-US" sz="2400" dirty="0"/>
              <a:t>)</a:t>
            </a:r>
          </a:p>
        </p:txBody>
      </p:sp>
      <p:pic>
        <p:nvPicPr>
          <p:cNvPr id="32" name="Picture 31" descr="000_EZ-PREP REV 7.PNG"/>
          <p:cNvPicPr>
            <a:picLocks noChangeAspect="1"/>
          </p:cNvPicPr>
          <p:nvPr/>
        </p:nvPicPr>
        <p:blipFill>
          <a:blip r:embed="rId2" cstate="print"/>
          <a:srcRect l="40000" t="13793" r="40000" b="12644"/>
          <a:stretch>
            <a:fillRect/>
          </a:stretch>
        </p:blipFill>
        <p:spPr>
          <a:xfrm>
            <a:off x="6629406" y="1047750"/>
            <a:ext cx="1838325" cy="36766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34000" y="10477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Small Solvent Reservoirs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248400" y="1200153"/>
            <a:ext cx="762000" cy="2263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3000" y="24955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Large Solvent Reservoirs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867400" y="2266950"/>
            <a:ext cx="838200" cy="383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05400" y="3943350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Turn Table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867400" y="4019550"/>
            <a:ext cx="990600" cy="9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 descr="000_EZ-PREP REV 71.PNG"/>
          <p:cNvPicPr>
            <a:picLocks noChangeAspect="1"/>
          </p:cNvPicPr>
          <p:nvPr/>
        </p:nvPicPr>
        <p:blipFill>
          <a:blip r:embed="rId3" cstate="print"/>
          <a:srcRect l="40000" t="13793" r="40000" b="14177"/>
          <a:stretch>
            <a:fillRect/>
          </a:stretch>
        </p:blipFill>
        <p:spPr>
          <a:xfrm>
            <a:off x="990600" y="1047750"/>
            <a:ext cx="1682885" cy="32956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419600" y="36385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Stage 1 Manifold (waste)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562600" y="3790953"/>
            <a:ext cx="1219200" cy="90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791200" y="3333753"/>
            <a:ext cx="1066800" cy="1501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953000" y="3181350"/>
            <a:ext cx="99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3 Way Valve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2286000" y="3257550"/>
            <a:ext cx="1219200" cy="242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81400" y="31051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Stage 2 Manifold (collection)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19400" y="2114550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Large Solvent </a:t>
            </a:r>
          </a:p>
          <a:p>
            <a:r>
              <a:rPr lang="en-US" sz="900" dirty="0"/>
              <a:t>Reservoir 100/180 </a:t>
            </a:r>
            <a:r>
              <a:rPr lang="en-US" sz="900" dirty="0" err="1"/>
              <a:t>mL</a:t>
            </a:r>
            <a:endParaRPr lang="en-US" sz="9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667000" y="2495550"/>
            <a:ext cx="457200" cy="1340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743200" y="1276353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Small Solvent Reservoirs (40 </a:t>
            </a:r>
            <a:r>
              <a:rPr lang="en-US" sz="900" dirty="0" err="1"/>
              <a:t>mL</a:t>
            </a:r>
            <a:r>
              <a:rPr lang="en-US" sz="900" dirty="0"/>
              <a:t>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2362200" y="1428750"/>
            <a:ext cx="381000" cy="1311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1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32575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Carbon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401955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Alumina 4g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2" y="1047750"/>
            <a:ext cx="1875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Classical Plus Acid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3600" y="432435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High Capacity Acid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200" y="432436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Classical Acid</a:t>
            </a:r>
          </a:p>
        </p:txBody>
      </p:sp>
      <p:pic>
        <p:nvPicPr>
          <p:cNvPr id="17" name="Picture 16" descr="FMS_00208 REV 2.PNG"/>
          <p:cNvPicPr>
            <a:picLocks noChangeAspect="1"/>
          </p:cNvPicPr>
          <p:nvPr/>
        </p:nvPicPr>
        <p:blipFill>
          <a:blip r:embed="rId2" cstate="print"/>
          <a:srcRect l="42500" t="10728" r="42500" b="6514"/>
          <a:stretch>
            <a:fillRect/>
          </a:stretch>
        </p:blipFill>
        <p:spPr>
          <a:xfrm>
            <a:off x="381000" y="2114550"/>
            <a:ext cx="482600" cy="1085850"/>
          </a:xfrm>
          <a:prstGeom prst="rect">
            <a:avLst/>
          </a:prstGeom>
        </p:spPr>
      </p:pic>
      <p:pic>
        <p:nvPicPr>
          <p:cNvPr id="18" name="Picture 17" descr="FMS_00206 REV 2.PNG"/>
          <p:cNvPicPr>
            <a:picLocks noChangeAspect="1"/>
          </p:cNvPicPr>
          <p:nvPr/>
        </p:nvPicPr>
        <p:blipFill>
          <a:blip r:embed="rId3" cstate="print"/>
          <a:srcRect l="45834" t="9173" r="45833" b="8269"/>
          <a:stretch>
            <a:fillRect/>
          </a:stretch>
        </p:blipFill>
        <p:spPr>
          <a:xfrm>
            <a:off x="1219200" y="1428750"/>
            <a:ext cx="606778" cy="24574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28800" y="432435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Alumina 6g</a:t>
            </a:r>
          </a:p>
        </p:txBody>
      </p:sp>
      <p:pic>
        <p:nvPicPr>
          <p:cNvPr id="20" name="Picture 19" descr="FMS_00285.PNG"/>
          <p:cNvPicPr>
            <a:picLocks noChangeAspect="1"/>
          </p:cNvPicPr>
          <p:nvPr/>
        </p:nvPicPr>
        <p:blipFill>
          <a:blip r:embed="rId4" cstate="print"/>
          <a:srcRect l="46666" t="9151" r="46667" b="8491"/>
          <a:stretch>
            <a:fillRect/>
          </a:stretch>
        </p:blipFill>
        <p:spPr>
          <a:xfrm>
            <a:off x="2209800" y="1123950"/>
            <a:ext cx="609600" cy="3086100"/>
          </a:xfrm>
          <a:prstGeom prst="rect">
            <a:avLst/>
          </a:prstGeom>
        </p:spPr>
      </p:pic>
      <p:pic>
        <p:nvPicPr>
          <p:cNvPr id="22" name="Picture 21" descr="FMS_00283.PNG"/>
          <p:cNvPicPr>
            <a:picLocks noChangeAspect="1"/>
          </p:cNvPicPr>
          <p:nvPr/>
        </p:nvPicPr>
        <p:blipFill>
          <a:blip r:embed="rId5" cstate="print"/>
          <a:srcRect l="46666" t="6086" r="46667" b="7191"/>
          <a:stretch>
            <a:fillRect/>
          </a:stretch>
        </p:blipFill>
        <p:spPr>
          <a:xfrm>
            <a:off x="6324600" y="1200150"/>
            <a:ext cx="609600" cy="3181350"/>
          </a:xfrm>
          <a:prstGeom prst="rect">
            <a:avLst/>
          </a:prstGeom>
        </p:spPr>
      </p:pic>
      <p:pic>
        <p:nvPicPr>
          <p:cNvPr id="23" name="Picture 22" descr="FMS_00287.PNG"/>
          <p:cNvPicPr>
            <a:picLocks noChangeAspect="1"/>
          </p:cNvPicPr>
          <p:nvPr/>
        </p:nvPicPr>
        <p:blipFill>
          <a:blip r:embed="rId6" cstate="print"/>
          <a:srcRect l="46667" t="6086" r="47500" b="7191"/>
          <a:stretch>
            <a:fillRect/>
          </a:stretch>
        </p:blipFill>
        <p:spPr>
          <a:xfrm>
            <a:off x="3810000" y="1047750"/>
            <a:ext cx="533400" cy="3257550"/>
          </a:xfrm>
          <a:prstGeom prst="rect">
            <a:avLst/>
          </a:prstGeom>
        </p:spPr>
      </p:pic>
      <p:pic>
        <p:nvPicPr>
          <p:cNvPr id="24" name="Picture 23" descr="FMS_00213 REV 2.PNG"/>
          <p:cNvPicPr>
            <a:picLocks noChangeAspect="1"/>
          </p:cNvPicPr>
          <p:nvPr/>
        </p:nvPicPr>
        <p:blipFill>
          <a:blip r:embed="rId7" cstate="print"/>
          <a:srcRect l="45834" t="6160" r="45833" b="7603"/>
          <a:stretch>
            <a:fillRect/>
          </a:stretch>
        </p:blipFill>
        <p:spPr>
          <a:xfrm>
            <a:off x="8077200" y="1352550"/>
            <a:ext cx="762000" cy="3200400"/>
          </a:xfrm>
          <a:prstGeom prst="rect">
            <a:avLst/>
          </a:prstGeom>
        </p:spPr>
      </p:pic>
      <p:pic>
        <p:nvPicPr>
          <p:cNvPr id="25" name="Picture 24" descr="FMS_00289.PNG"/>
          <p:cNvPicPr>
            <a:picLocks noChangeAspect="1"/>
          </p:cNvPicPr>
          <p:nvPr/>
        </p:nvPicPr>
        <p:blipFill>
          <a:blip r:embed="rId8" cstate="print"/>
          <a:srcRect l="47500" t="7681" r="47500" b="6288"/>
          <a:stretch>
            <a:fillRect/>
          </a:stretch>
        </p:blipFill>
        <p:spPr>
          <a:xfrm>
            <a:off x="5181600" y="1276350"/>
            <a:ext cx="457200" cy="3200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010400" y="142875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XL Capacity</a:t>
            </a:r>
          </a:p>
          <a:p>
            <a:r>
              <a:rPr lang="en-US" sz="1600" dirty="0"/>
              <a:t> Acid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05201" y="209561"/>
            <a:ext cx="2401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Columns (1)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MS Ppt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FMS Ppt Template</Template>
  <TotalTime>4622</TotalTime>
  <Words>1127</Words>
  <Application>Microsoft Office PowerPoint</Application>
  <PresentationFormat>On-screen Show (16:9)</PresentationFormat>
  <Paragraphs>219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Tahoma</vt:lpstr>
      <vt:lpstr>Wingdings</vt:lpstr>
      <vt:lpstr>FMS Ppt Template</vt:lpstr>
      <vt:lpstr>CorelDRAW</vt:lpstr>
      <vt:lpstr>  Quick and Reliable Method for Cleanup of All 209 PCBs  in One Fraction in Environmental Samples      </vt:lpstr>
      <vt:lpstr>Introduction (1) </vt:lpstr>
      <vt:lpstr>Introduction (2) </vt:lpstr>
      <vt:lpstr>Challenges of POPs Sample Prep</vt:lpstr>
      <vt:lpstr>Automated Sample Prep</vt:lpstr>
      <vt:lpstr>      Manual Sample Prep</vt:lpstr>
      <vt:lpstr>Semi-Automated  System</vt:lpstr>
      <vt:lpstr> Characteristics of  Semi-Automated   System (EZPrep)</vt:lpstr>
      <vt:lpstr>PowerPoint Presentation</vt:lpstr>
      <vt:lpstr>PowerPoint Presentation</vt:lpstr>
      <vt:lpstr>PowerPoint Presentation</vt:lpstr>
      <vt:lpstr>PowerPoint Presentation</vt:lpstr>
      <vt:lpstr> Stage 1: to waste</vt:lpstr>
      <vt:lpstr>EZPrep Stage 1</vt:lpstr>
      <vt:lpstr>Stage 2: collect</vt:lpstr>
      <vt:lpstr>EZPrep Stage 2 Fractions</vt:lpstr>
      <vt:lpstr>Attributes</vt:lpstr>
      <vt:lpstr>Extracts in hexane - PCBs</vt:lpstr>
      <vt:lpstr>SuperVap 6 Concentrator 250 mLs</vt:lpstr>
      <vt:lpstr>SuperVap Concentration/Evaporation</vt:lpstr>
      <vt:lpstr>SuperVap 24 position GC vial Concentrator</vt:lpstr>
      <vt:lpstr>Direct-to-Vial</vt:lpstr>
      <vt:lpstr>DFS HRGC/HRMS</vt:lpstr>
      <vt:lpstr>Native PCBs in Serum extract</vt:lpstr>
      <vt:lpstr>Native PCBs in Soil extract</vt:lpstr>
      <vt:lpstr>Extracts in toluene -PCBs</vt:lpstr>
      <vt:lpstr>13C recoveries PCBs soil</vt:lpstr>
      <vt:lpstr>13C recoveries PCBs salmon</vt:lpstr>
      <vt:lpstr>Column Kits with various fat removal  capacities for samples in hexane</vt:lpstr>
      <vt:lpstr>Conclusions (1)</vt:lpstr>
      <vt:lpstr> Conclusions (2)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 and Reliable Method for Cleanup of All 209 PCBs in One Fraction in             Environmental Samples</dc:title>
  <dc:creator>Ruud Addink</dc:creator>
  <cp:lastModifiedBy>Tom Hall</cp:lastModifiedBy>
  <cp:revision>854</cp:revision>
  <dcterms:created xsi:type="dcterms:W3CDTF">2012-06-08T15:32:03Z</dcterms:created>
  <dcterms:modified xsi:type="dcterms:W3CDTF">2021-07-14T20:10:51Z</dcterms:modified>
</cp:coreProperties>
</file>